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Default Extension="emf" ContentType="image/x-emf"/>
  <Override PartName="/ppt/notesSlides/notesSlide37.xml" ContentType="application/vnd.openxmlformats-officedocument.presentationml.notesSlide+xml"/>
  <Override PartName="/ppt/tags/tag3.xml" ContentType="application/vnd.openxmlformats-officedocument.presentationml.tags+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48"/>
  </p:notesMasterIdLst>
  <p:handoutMasterIdLst>
    <p:handoutMasterId r:id="rId49"/>
  </p:handoutMasterIdLst>
  <p:sldIdLst>
    <p:sldId id="256" r:id="rId2"/>
    <p:sldId id="260" r:id="rId3"/>
    <p:sldId id="334" r:id="rId4"/>
    <p:sldId id="335" r:id="rId5"/>
    <p:sldId id="299" r:id="rId6"/>
    <p:sldId id="314" r:id="rId7"/>
    <p:sldId id="300" r:id="rId8"/>
    <p:sldId id="301" r:id="rId9"/>
    <p:sldId id="258" r:id="rId10"/>
    <p:sldId id="263" r:id="rId11"/>
    <p:sldId id="264" r:id="rId12"/>
    <p:sldId id="265" r:id="rId13"/>
    <p:sldId id="267" r:id="rId14"/>
    <p:sldId id="266" r:id="rId15"/>
    <p:sldId id="302" r:id="rId16"/>
    <p:sldId id="269" r:id="rId17"/>
    <p:sldId id="328" r:id="rId18"/>
    <p:sldId id="331" r:id="rId19"/>
    <p:sldId id="333" r:id="rId20"/>
    <p:sldId id="330" r:id="rId21"/>
    <p:sldId id="332" r:id="rId22"/>
    <p:sldId id="271" r:id="rId23"/>
    <p:sldId id="282" r:id="rId24"/>
    <p:sldId id="272" r:id="rId25"/>
    <p:sldId id="303" r:id="rId26"/>
    <p:sldId id="304" r:id="rId27"/>
    <p:sldId id="306" r:id="rId28"/>
    <p:sldId id="307" r:id="rId29"/>
    <p:sldId id="278" r:id="rId30"/>
    <p:sldId id="276" r:id="rId31"/>
    <p:sldId id="275" r:id="rId32"/>
    <p:sldId id="308" r:id="rId33"/>
    <p:sldId id="283" r:id="rId34"/>
    <p:sldId id="296" r:id="rId35"/>
    <p:sldId id="289" r:id="rId36"/>
    <p:sldId id="274" r:id="rId37"/>
    <p:sldId id="284" r:id="rId38"/>
    <p:sldId id="337" r:id="rId39"/>
    <p:sldId id="287" r:id="rId40"/>
    <p:sldId id="317" r:id="rId41"/>
    <p:sldId id="315" r:id="rId42"/>
    <p:sldId id="286" r:id="rId43"/>
    <p:sldId id="311" r:id="rId44"/>
    <p:sldId id="313" r:id="rId45"/>
    <p:sldId id="312" r:id="rId46"/>
    <p:sldId id="336" r:id="rId47"/>
  </p:sldIdLst>
  <p:sldSz cx="9144000" cy="6858000" type="screen4x3"/>
  <p:notesSz cx="6662738" cy="9926638"/>
  <p:custDataLst>
    <p:tags r:id="rId50"/>
  </p:custDataLst>
  <p:defaultTextStyle>
    <a:defPPr>
      <a:defRPr lang="en-US"/>
    </a:defPPr>
    <a:lvl1pPr algn="ctr" rtl="0" eaLnBrk="0" fontAlgn="base" hangingPunct="0">
      <a:spcBef>
        <a:spcPct val="0"/>
      </a:spcBef>
      <a:spcAft>
        <a:spcPct val="0"/>
      </a:spcAft>
      <a:defRPr sz="2400" b="1" kern="1200">
        <a:solidFill>
          <a:srgbClr val="000000"/>
        </a:solidFill>
        <a:latin typeface="Arial" pitchFamily="34" charset="0"/>
        <a:ea typeface="+mn-ea"/>
        <a:cs typeface="+mn-cs"/>
      </a:defRPr>
    </a:lvl1pPr>
    <a:lvl2pPr marL="457200" algn="ctr" rtl="0" eaLnBrk="0" fontAlgn="base" hangingPunct="0">
      <a:spcBef>
        <a:spcPct val="0"/>
      </a:spcBef>
      <a:spcAft>
        <a:spcPct val="0"/>
      </a:spcAft>
      <a:defRPr sz="2400" b="1" kern="1200">
        <a:solidFill>
          <a:srgbClr val="000000"/>
        </a:solidFill>
        <a:latin typeface="Arial" pitchFamily="34" charset="0"/>
        <a:ea typeface="+mn-ea"/>
        <a:cs typeface="+mn-cs"/>
      </a:defRPr>
    </a:lvl2pPr>
    <a:lvl3pPr marL="914400" algn="ctr" rtl="0" eaLnBrk="0" fontAlgn="base" hangingPunct="0">
      <a:spcBef>
        <a:spcPct val="0"/>
      </a:spcBef>
      <a:spcAft>
        <a:spcPct val="0"/>
      </a:spcAft>
      <a:defRPr sz="2400" b="1" kern="1200">
        <a:solidFill>
          <a:srgbClr val="000000"/>
        </a:solidFill>
        <a:latin typeface="Arial" pitchFamily="34" charset="0"/>
        <a:ea typeface="+mn-ea"/>
        <a:cs typeface="+mn-cs"/>
      </a:defRPr>
    </a:lvl3pPr>
    <a:lvl4pPr marL="1371600" algn="ctr" rtl="0" eaLnBrk="0" fontAlgn="base" hangingPunct="0">
      <a:spcBef>
        <a:spcPct val="0"/>
      </a:spcBef>
      <a:spcAft>
        <a:spcPct val="0"/>
      </a:spcAft>
      <a:defRPr sz="2400" b="1" kern="1200">
        <a:solidFill>
          <a:srgbClr val="000000"/>
        </a:solidFill>
        <a:latin typeface="Arial" pitchFamily="34" charset="0"/>
        <a:ea typeface="+mn-ea"/>
        <a:cs typeface="+mn-cs"/>
      </a:defRPr>
    </a:lvl4pPr>
    <a:lvl5pPr marL="1828800" algn="ctr" rtl="0" eaLnBrk="0" fontAlgn="base" hangingPunct="0">
      <a:spcBef>
        <a:spcPct val="0"/>
      </a:spcBef>
      <a:spcAft>
        <a:spcPct val="0"/>
      </a:spcAft>
      <a:defRPr sz="2400" b="1" kern="1200">
        <a:solidFill>
          <a:srgbClr val="000000"/>
        </a:solidFill>
        <a:latin typeface="Arial" pitchFamily="34" charset="0"/>
        <a:ea typeface="+mn-ea"/>
        <a:cs typeface="+mn-cs"/>
      </a:defRPr>
    </a:lvl5pPr>
    <a:lvl6pPr marL="2286000" algn="l" defTabSz="914400" rtl="0" eaLnBrk="1" latinLnBrk="0" hangingPunct="1">
      <a:defRPr sz="2400" b="1" kern="1200">
        <a:solidFill>
          <a:srgbClr val="000000"/>
        </a:solidFill>
        <a:latin typeface="Arial" pitchFamily="34" charset="0"/>
        <a:ea typeface="+mn-ea"/>
        <a:cs typeface="+mn-cs"/>
      </a:defRPr>
    </a:lvl6pPr>
    <a:lvl7pPr marL="2743200" algn="l" defTabSz="914400" rtl="0" eaLnBrk="1" latinLnBrk="0" hangingPunct="1">
      <a:defRPr sz="2400" b="1" kern="1200">
        <a:solidFill>
          <a:srgbClr val="000000"/>
        </a:solidFill>
        <a:latin typeface="Arial" pitchFamily="34" charset="0"/>
        <a:ea typeface="+mn-ea"/>
        <a:cs typeface="+mn-cs"/>
      </a:defRPr>
    </a:lvl7pPr>
    <a:lvl8pPr marL="3200400" algn="l" defTabSz="914400" rtl="0" eaLnBrk="1" latinLnBrk="0" hangingPunct="1">
      <a:defRPr sz="2400" b="1" kern="1200">
        <a:solidFill>
          <a:srgbClr val="000000"/>
        </a:solidFill>
        <a:latin typeface="Arial" pitchFamily="34" charset="0"/>
        <a:ea typeface="+mn-ea"/>
        <a:cs typeface="+mn-cs"/>
      </a:defRPr>
    </a:lvl8pPr>
    <a:lvl9pPr marL="3657600" algn="l" defTabSz="914400" rtl="0" eaLnBrk="1" latinLnBrk="0" hangingPunct="1">
      <a:defRPr sz="2400" b="1" kern="1200">
        <a:solidFill>
          <a:srgbClr val="000000"/>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9E32"/>
    <a:srgbClr val="6699FF"/>
    <a:srgbClr val="990033"/>
    <a:srgbClr val="47BAD6"/>
    <a:srgbClr val="009900"/>
    <a:srgbClr val="FE9D32"/>
    <a:srgbClr val="969696"/>
    <a:srgbClr val="FECB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0" autoAdjust="0"/>
    <p:restoredTop sz="79222" autoAdjust="0"/>
  </p:normalViewPr>
  <p:slideViewPr>
    <p:cSldViewPr>
      <p:cViewPr varScale="1">
        <p:scale>
          <a:sx n="88" d="100"/>
          <a:sy n="88" d="100"/>
        </p:scale>
        <p:origin x="-594" y="-96"/>
      </p:cViewPr>
      <p:guideLst>
        <p:guide orient="horz" pos="3861"/>
        <p:guide orient="horz" pos="3974"/>
        <p:guide orient="horz" pos="4020"/>
        <p:guide orient="horz" pos="4088"/>
        <p:guide pos="385"/>
      </p:guideLst>
    </p:cSldViewPr>
  </p:slideViewPr>
  <p:notesTextViewPr>
    <p:cViewPr>
      <p:scale>
        <a:sx n="100" d="100"/>
        <a:sy n="100" d="100"/>
      </p:scale>
      <p:origin x="0" y="0"/>
    </p:cViewPr>
  </p:notesTextViewPr>
  <p:notesViewPr>
    <p:cSldViewPr>
      <p:cViewPr varScale="1">
        <p:scale>
          <a:sx n="93" d="100"/>
          <a:sy n="93" d="100"/>
        </p:scale>
        <p:origin x="-3768" y="-114"/>
      </p:cViewPr>
      <p:guideLst>
        <p:guide orient="horz" pos="3126"/>
        <p:guide pos="2098"/>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5" name="Rectangle 3"/>
          <p:cNvSpPr>
            <a:spLocks noGrp="1" noChangeArrowheads="1"/>
          </p:cNvSpPr>
          <p:nvPr>
            <p:ph type="dt" sz="quarter" idx="1"/>
          </p:nvPr>
        </p:nvSpPr>
        <p:spPr bwMode="auto">
          <a:xfrm>
            <a:off x="3775075" y="0"/>
            <a:ext cx="28876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solidFill>
                  <a:schemeClr val="tx1"/>
                </a:solidFill>
                <a:latin typeface="Times"/>
              </a:defRPr>
            </a:lvl1pPr>
          </a:lstStyle>
          <a:p>
            <a:pPr>
              <a:defRPr/>
            </a:pPr>
            <a:endParaRPr lang="en-US"/>
          </a:p>
        </p:txBody>
      </p:sp>
      <p:sp>
        <p:nvSpPr>
          <p:cNvPr id="13316" name="Rectangle 4"/>
          <p:cNvSpPr>
            <a:spLocks noGrp="1" noChangeArrowheads="1"/>
          </p:cNvSpPr>
          <p:nvPr>
            <p:ph type="ftr" sz="quarter" idx="2"/>
          </p:nvPr>
        </p:nvSpPr>
        <p:spPr bwMode="auto">
          <a:xfrm>
            <a:off x="0" y="9429750"/>
            <a:ext cx="2887663"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solidFill>
                  <a:schemeClr val="tx1"/>
                </a:solidFill>
                <a:latin typeface="Times"/>
              </a:defRPr>
            </a:lvl1pPr>
          </a:lstStyle>
          <a:p>
            <a:pPr>
              <a:defRPr/>
            </a:pPr>
            <a:endParaRPr lang="en-US"/>
          </a:p>
        </p:txBody>
      </p:sp>
      <p:sp>
        <p:nvSpPr>
          <p:cNvPr id="13317" name="Rectangle 5"/>
          <p:cNvSpPr>
            <a:spLocks noGrp="1" noChangeArrowheads="1"/>
          </p:cNvSpPr>
          <p:nvPr>
            <p:ph type="sldNum" sz="quarter" idx="3"/>
          </p:nvPr>
        </p:nvSpPr>
        <p:spPr bwMode="auto">
          <a:xfrm>
            <a:off x="3775075" y="9429750"/>
            <a:ext cx="2887663"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chemeClr val="tx1"/>
                </a:solidFill>
                <a:latin typeface="Times"/>
              </a:defRPr>
            </a:lvl1pPr>
          </a:lstStyle>
          <a:p>
            <a:pPr>
              <a:defRPr/>
            </a:pPr>
            <a:fld id="{20FF6B73-F880-417B-9A48-0BA4FF5E95EE}"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8876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solidFill>
                  <a:schemeClr val="tx1"/>
                </a:solidFill>
                <a:latin typeface="Times"/>
              </a:defRPr>
            </a:lvl1pPr>
          </a:lstStyle>
          <a:p>
            <a:pPr>
              <a:defRPr/>
            </a:pPr>
            <a:endParaRPr lang="en-US"/>
          </a:p>
        </p:txBody>
      </p:sp>
      <p:sp>
        <p:nvSpPr>
          <p:cNvPr id="15363" name="Rectangle 3"/>
          <p:cNvSpPr>
            <a:spLocks noGrp="1" noChangeArrowheads="1"/>
          </p:cNvSpPr>
          <p:nvPr>
            <p:ph type="dt" idx="1"/>
          </p:nvPr>
        </p:nvSpPr>
        <p:spPr bwMode="auto">
          <a:xfrm>
            <a:off x="3775075" y="0"/>
            <a:ext cx="28876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solidFill>
                  <a:schemeClr val="tx1"/>
                </a:solidFill>
                <a:latin typeface="Times"/>
              </a:defRPr>
            </a:lvl1pPr>
          </a:lstStyle>
          <a:p>
            <a:pPr>
              <a:defRPr/>
            </a:pPr>
            <a:endParaRPr lang="en-US"/>
          </a:p>
        </p:txBody>
      </p:sp>
      <p:sp>
        <p:nvSpPr>
          <p:cNvPr id="58372" name="Rectangle 4"/>
          <p:cNvSpPr>
            <a:spLocks noGrp="1" noRot="1" noChangeAspect="1" noChangeArrowheads="1" noTextEdit="1"/>
          </p:cNvSpPr>
          <p:nvPr>
            <p:ph type="sldImg" idx="2"/>
          </p:nvPr>
        </p:nvSpPr>
        <p:spPr bwMode="auto">
          <a:xfrm>
            <a:off x="850900" y="744538"/>
            <a:ext cx="4962525" cy="3722687"/>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889000" y="4714875"/>
            <a:ext cx="4884738"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5366" name="Rectangle 6"/>
          <p:cNvSpPr>
            <a:spLocks noGrp="1" noChangeArrowheads="1"/>
          </p:cNvSpPr>
          <p:nvPr>
            <p:ph type="ftr" sz="quarter" idx="4"/>
          </p:nvPr>
        </p:nvSpPr>
        <p:spPr bwMode="auto">
          <a:xfrm>
            <a:off x="0" y="9429750"/>
            <a:ext cx="2887663"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solidFill>
                  <a:schemeClr val="tx1"/>
                </a:solidFill>
                <a:latin typeface="Times"/>
              </a:defRPr>
            </a:lvl1pPr>
          </a:lstStyle>
          <a:p>
            <a:pPr>
              <a:defRPr/>
            </a:pPr>
            <a:endParaRPr lang="en-US"/>
          </a:p>
        </p:txBody>
      </p:sp>
      <p:sp>
        <p:nvSpPr>
          <p:cNvPr id="15367" name="Rectangle 7"/>
          <p:cNvSpPr>
            <a:spLocks noGrp="1" noChangeArrowheads="1"/>
          </p:cNvSpPr>
          <p:nvPr>
            <p:ph type="sldNum" sz="quarter" idx="5"/>
          </p:nvPr>
        </p:nvSpPr>
        <p:spPr bwMode="auto">
          <a:xfrm>
            <a:off x="3775075" y="9429750"/>
            <a:ext cx="2887663"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chemeClr val="tx1"/>
                </a:solidFill>
                <a:latin typeface="Times"/>
              </a:defRPr>
            </a:lvl1pPr>
          </a:lstStyle>
          <a:p>
            <a:pPr>
              <a:defRPr/>
            </a:pPr>
            <a:fld id="{F09DE5D4-ED20-48AD-8830-E1798918A5C9}"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a:ea typeface="+mn-ea"/>
        <a:cs typeface="+mn-cs"/>
      </a:defRPr>
    </a:lvl1pPr>
    <a:lvl2pPr marL="457200" algn="l" rtl="0" eaLnBrk="0" fontAlgn="base" hangingPunct="0">
      <a:spcBef>
        <a:spcPct val="30000"/>
      </a:spcBef>
      <a:spcAft>
        <a:spcPct val="0"/>
      </a:spcAft>
      <a:defRPr sz="1200" kern="1200">
        <a:solidFill>
          <a:schemeClr val="tx1"/>
        </a:solidFill>
        <a:latin typeface="Times"/>
        <a:ea typeface="+mn-ea"/>
        <a:cs typeface="+mn-cs"/>
      </a:defRPr>
    </a:lvl2pPr>
    <a:lvl3pPr marL="914400" algn="l" rtl="0" eaLnBrk="0" fontAlgn="base" hangingPunct="0">
      <a:spcBef>
        <a:spcPct val="30000"/>
      </a:spcBef>
      <a:spcAft>
        <a:spcPct val="0"/>
      </a:spcAft>
      <a:defRPr sz="1200" kern="1200">
        <a:solidFill>
          <a:schemeClr val="tx1"/>
        </a:solidFill>
        <a:latin typeface="Times"/>
        <a:ea typeface="+mn-ea"/>
        <a:cs typeface="+mn-cs"/>
      </a:defRPr>
    </a:lvl3pPr>
    <a:lvl4pPr marL="1371600" algn="l" rtl="0" eaLnBrk="0" fontAlgn="base" hangingPunct="0">
      <a:spcBef>
        <a:spcPct val="30000"/>
      </a:spcBef>
      <a:spcAft>
        <a:spcPct val="0"/>
      </a:spcAft>
      <a:defRPr sz="1200" kern="1200">
        <a:solidFill>
          <a:schemeClr val="tx1"/>
        </a:solidFill>
        <a:latin typeface="Times"/>
        <a:ea typeface="+mn-ea"/>
        <a:cs typeface="+mn-cs"/>
      </a:defRPr>
    </a:lvl4pPr>
    <a:lvl5pPr marL="1828800" algn="l" rtl="0" eaLnBrk="0" fontAlgn="base" hangingPunct="0">
      <a:spcBef>
        <a:spcPct val="30000"/>
      </a:spcBef>
      <a:spcAft>
        <a:spcPct val="0"/>
      </a:spcAft>
      <a:defRPr sz="1200" kern="1200">
        <a:solidFill>
          <a:schemeClr val="tx1"/>
        </a:solidFill>
        <a:latin typeface="Times"/>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1BFE6EDF-259B-4DDE-9C64-E40F87920DDE}" type="slidenum">
              <a:rPr lang="en-US" smtClean="0"/>
              <a:pPr/>
              <a:t>1</a:t>
            </a:fld>
            <a:endParaRPr lang="en-US" smtClean="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sv-SE"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pPr eaLnBrk="1" hangingPunct="1"/>
            <a:endParaRPr lang="sv-SE" smtClean="0">
              <a:latin typeface="Arial" pitchFamily="34" charset="0"/>
            </a:endParaRPr>
          </a:p>
        </p:txBody>
      </p:sp>
      <p:sp>
        <p:nvSpPr>
          <p:cNvPr id="72708" name="Slide Number Placeholder 3"/>
          <p:cNvSpPr>
            <a:spLocks noGrp="1"/>
          </p:cNvSpPr>
          <p:nvPr>
            <p:ph type="sldNum" sz="quarter" idx="5"/>
          </p:nvPr>
        </p:nvSpPr>
        <p:spPr>
          <a:noFill/>
        </p:spPr>
        <p:txBody>
          <a:bodyPr/>
          <a:lstStyle/>
          <a:p>
            <a:fld id="{EF364FB6-AF6B-486E-A20A-3AE32D5787DA}" type="slidenum">
              <a:rPr lang="en-US" smtClean="0"/>
              <a:pPr/>
              <a:t>10</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r>
              <a:rPr lang="sv-SE" sz="1800" dirty="0" smtClean="0"/>
              <a:t>Less than 0.05</a:t>
            </a:r>
            <a:r>
              <a:rPr lang="sv-SE" sz="1800" baseline="0" dirty="0" smtClean="0"/>
              <a:t>° C drift in a range of -200° and 250°C (-324° to 482° F)</a:t>
            </a:r>
          </a:p>
          <a:p>
            <a:r>
              <a:rPr lang="sv-SE" sz="1800" baseline="0" dirty="0" smtClean="0"/>
              <a:t>Rex has +/- 0.1°C drift on the same range</a:t>
            </a:r>
          </a:p>
          <a:p>
            <a:endParaRPr lang="sv-SE" sz="1800" baseline="0" dirty="0" smtClean="0"/>
          </a:p>
          <a:p>
            <a:r>
              <a:rPr lang="sv-SE" sz="1800" baseline="0" dirty="0" smtClean="0"/>
              <a:t>3-wire common return</a:t>
            </a:r>
          </a:p>
          <a:p>
            <a:r>
              <a:rPr lang="sv-SE" sz="1800" baseline="0" dirty="0" smtClean="0"/>
              <a:t>3-wire individual spot</a:t>
            </a:r>
          </a:p>
          <a:p>
            <a:r>
              <a:rPr lang="sv-SE" sz="1800" baseline="0" dirty="0" smtClean="0"/>
              <a:t>4-wire individual spot</a:t>
            </a:r>
            <a:endParaRPr lang="sv-SE" sz="1800" dirty="0" smtClean="0"/>
          </a:p>
        </p:txBody>
      </p:sp>
      <p:sp>
        <p:nvSpPr>
          <p:cNvPr id="73732" name="Slide Number Placeholder 3"/>
          <p:cNvSpPr>
            <a:spLocks noGrp="1"/>
          </p:cNvSpPr>
          <p:nvPr>
            <p:ph type="sldNum" sz="quarter" idx="5"/>
          </p:nvPr>
        </p:nvSpPr>
        <p:spPr>
          <a:noFill/>
        </p:spPr>
        <p:txBody>
          <a:bodyPr/>
          <a:lstStyle/>
          <a:p>
            <a:fld id="{D1FA07BE-B0F5-4864-97E4-040C4BCAF4E3}" type="slidenum">
              <a:rPr lang="en-US" smtClean="0"/>
              <a:pPr/>
              <a:t>11</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xfrm>
            <a:off x="889000" y="4533900"/>
            <a:ext cx="4884738" cy="4467225"/>
          </a:xfrm>
          <a:noFill/>
          <a:ln/>
        </p:spPr>
        <p:txBody>
          <a:bodyPr/>
          <a:lstStyle/>
          <a:p>
            <a:endParaRPr lang="sv-SE" sz="1400" smtClean="0"/>
          </a:p>
        </p:txBody>
      </p:sp>
      <p:sp>
        <p:nvSpPr>
          <p:cNvPr id="74756" name="Slide Number Placeholder 3"/>
          <p:cNvSpPr>
            <a:spLocks noGrp="1"/>
          </p:cNvSpPr>
          <p:nvPr>
            <p:ph type="sldNum" sz="quarter" idx="5"/>
          </p:nvPr>
        </p:nvSpPr>
        <p:spPr>
          <a:noFill/>
        </p:spPr>
        <p:txBody>
          <a:bodyPr/>
          <a:lstStyle/>
          <a:p>
            <a:fld id="{CFD273C6-288A-4794-A8AC-3D61193ABAB9}" type="slidenum">
              <a:rPr lang="en-US" smtClean="0"/>
              <a:pPr/>
              <a:t>12</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r>
              <a:rPr lang="sv-SE" sz="1800" dirty="0" smtClean="0"/>
              <a:t>Possible to configure 3 displays in TM, but possible</a:t>
            </a:r>
            <a:r>
              <a:rPr lang="sv-SE" sz="1800" baseline="0" dirty="0" smtClean="0"/>
              <a:t> to configure more on the same tank bus with buttons in field</a:t>
            </a:r>
          </a:p>
          <a:p>
            <a:endParaRPr lang="sv-SE" sz="1800" baseline="0" dirty="0" smtClean="0"/>
          </a:p>
          <a:p>
            <a:r>
              <a:rPr lang="sv-SE" sz="1800" baseline="0" dirty="0" smtClean="0"/>
              <a:t>Backlit display, big improvement from before.</a:t>
            </a:r>
            <a:endParaRPr lang="sv-SE" sz="1800" dirty="0" smtClean="0"/>
          </a:p>
        </p:txBody>
      </p:sp>
      <p:sp>
        <p:nvSpPr>
          <p:cNvPr id="75780" name="Slide Number Placeholder 3"/>
          <p:cNvSpPr>
            <a:spLocks noGrp="1"/>
          </p:cNvSpPr>
          <p:nvPr>
            <p:ph type="sldNum" sz="quarter" idx="5"/>
          </p:nvPr>
        </p:nvSpPr>
        <p:spPr>
          <a:noFill/>
        </p:spPr>
        <p:txBody>
          <a:bodyPr/>
          <a:lstStyle/>
          <a:p>
            <a:fld id="{7217D127-81CF-4598-AB1B-CC1956972F1B}" type="slidenum">
              <a:rPr lang="en-US" smtClean="0"/>
              <a:pPr/>
              <a:t>13</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r>
              <a:rPr lang="sv-SE" sz="1800" dirty="0" smtClean="0"/>
              <a:t>Recommended pressure transmitter</a:t>
            </a:r>
            <a:r>
              <a:rPr lang="sv-SE" sz="1800" baseline="0" dirty="0" smtClean="0"/>
              <a:t> for Raptor Hybrid systems.</a:t>
            </a:r>
          </a:p>
          <a:p>
            <a:endParaRPr lang="sv-SE" sz="1800" baseline="0" dirty="0" smtClean="0"/>
          </a:p>
          <a:p>
            <a:r>
              <a:rPr lang="sv-SE" sz="1800" baseline="0" dirty="0" smtClean="0"/>
              <a:t>Supplies the measured pressure data to the FF tankbus. Powered by the tank hub.</a:t>
            </a:r>
          </a:p>
          <a:p>
            <a:endParaRPr lang="sv-SE" sz="1800" baseline="0" dirty="0" smtClean="0"/>
          </a:p>
          <a:p>
            <a:r>
              <a:rPr lang="sv-SE" sz="1800" baseline="0" dirty="0" smtClean="0"/>
              <a:t>The 3051S series consists of transmitters and flanges suitable for all kind of applications.</a:t>
            </a:r>
          </a:p>
          <a:p>
            <a:endParaRPr lang="sv-SE" sz="1800" baseline="0" dirty="0" smtClean="0"/>
          </a:p>
          <a:p>
            <a:r>
              <a:rPr lang="sv-SE" sz="1800" baseline="0" dirty="0" smtClean="0"/>
              <a:t>Also available wireless (WirelessHART) with the same outstanding performance.</a:t>
            </a:r>
            <a:endParaRPr lang="sv-SE" sz="1800" dirty="0" smtClean="0"/>
          </a:p>
        </p:txBody>
      </p:sp>
      <p:sp>
        <p:nvSpPr>
          <p:cNvPr id="76804" name="Slide Number Placeholder 3"/>
          <p:cNvSpPr>
            <a:spLocks noGrp="1"/>
          </p:cNvSpPr>
          <p:nvPr>
            <p:ph type="sldNum" sz="quarter" idx="5"/>
          </p:nvPr>
        </p:nvSpPr>
        <p:spPr>
          <a:noFill/>
        </p:spPr>
        <p:txBody>
          <a:bodyPr/>
          <a:lstStyle/>
          <a:p>
            <a:fld id="{2688D31E-359B-40F7-B0EA-EE3CADCA5AE0}" type="slidenum">
              <a:rPr lang="en-US" smtClean="0"/>
              <a:pPr/>
              <a:t>14</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endParaRPr lang="sv-SE" sz="1600" smtClean="0"/>
          </a:p>
        </p:txBody>
      </p:sp>
      <p:sp>
        <p:nvSpPr>
          <p:cNvPr id="77828" name="Slide Number Placeholder 3"/>
          <p:cNvSpPr>
            <a:spLocks noGrp="1"/>
          </p:cNvSpPr>
          <p:nvPr>
            <p:ph type="sldNum" sz="quarter" idx="5"/>
          </p:nvPr>
        </p:nvSpPr>
        <p:spPr>
          <a:noFill/>
        </p:spPr>
        <p:txBody>
          <a:bodyPr/>
          <a:lstStyle/>
          <a:p>
            <a:fld id="{39364B80-1077-4F05-AE6C-96C9F51F6305}" type="slidenum">
              <a:rPr lang="en-US" smtClean="0"/>
              <a:pPr/>
              <a:t>15</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r>
              <a:rPr lang="sv-SE" sz="1800" dirty="0" smtClean="0"/>
              <a:t>This</a:t>
            </a:r>
            <a:r>
              <a:rPr lang="sv-SE" sz="1800" baseline="0" dirty="0" smtClean="0"/>
              <a:t> is how to integrate the Rex and the Raptor system.</a:t>
            </a:r>
          </a:p>
          <a:p>
            <a:r>
              <a:rPr lang="sv-SE" sz="1800" baseline="0" dirty="0" smtClean="0"/>
              <a:t>FCU collects data from field devices and stores the data in a buffer memory. Whenever a request is received from a host, the FCU can immediately send data from the updated buffer memory.</a:t>
            </a:r>
          </a:p>
          <a:p>
            <a:r>
              <a:rPr lang="sv-SE" sz="1800" baseline="0" dirty="0" smtClean="0"/>
              <a:t>Six slots (communication ports) for interface boards TRL2 or RS485. Two of the slots can also be configured as RS232.</a:t>
            </a:r>
          </a:p>
          <a:p>
            <a:r>
              <a:rPr lang="sv-SE" sz="1800" baseline="0" dirty="0" smtClean="0"/>
              <a:t>Each radar level gauge or tank hub has an individual address on the fieldbus.</a:t>
            </a:r>
          </a:p>
          <a:p>
            <a:r>
              <a:rPr lang="sv-SE" sz="1800" baseline="0" dirty="0" smtClean="0"/>
              <a:t>Maximum number of tanks for one FCU is 32.</a:t>
            </a:r>
          </a:p>
        </p:txBody>
      </p:sp>
      <p:sp>
        <p:nvSpPr>
          <p:cNvPr id="78852" name="Slide Number Placeholder 3"/>
          <p:cNvSpPr>
            <a:spLocks noGrp="1"/>
          </p:cNvSpPr>
          <p:nvPr>
            <p:ph type="sldNum" sz="quarter" idx="5"/>
          </p:nvPr>
        </p:nvSpPr>
        <p:spPr>
          <a:noFill/>
        </p:spPr>
        <p:txBody>
          <a:bodyPr/>
          <a:lstStyle/>
          <a:p>
            <a:fld id="{DA8D9261-0EE3-41B3-8F8A-6D89473B58A1}" type="slidenum">
              <a:rPr lang="en-US" smtClean="0"/>
              <a:pPr/>
              <a:t>16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pPr>
              <a:defRPr/>
            </a:pPr>
            <a:fld id="{F09DE5D4-ED20-48AD-8830-E1798918A5C9}"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sz="1800" dirty="0" smtClean="0"/>
              <a:t>Not</a:t>
            </a:r>
            <a:r>
              <a:rPr lang="sv-SE" sz="1800" baseline="0" dirty="0" smtClean="0"/>
              <a:t> possible to have SDAU and RDU at the same time, although 2xRDU is possible.</a:t>
            </a:r>
          </a:p>
          <a:p>
            <a:endParaRPr lang="sv-SE" sz="1800" baseline="0" dirty="0" smtClean="0"/>
          </a:p>
          <a:p>
            <a:r>
              <a:rPr lang="sv-SE" sz="1800" baseline="0" dirty="0" smtClean="0"/>
              <a:t>Everything that goes into the Rex gauge, connects to the Tank hub in the Raptor system, such as; Pressure, temp &amp; Water level sensor (via 2240S) .</a:t>
            </a:r>
          </a:p>
          <a:p>
            <a:r>
              <a:rPr lang="sv-SE" sz="1800" baseline="0" dirty="0" smtClean="0"/>
              <a:t>Same goes for outputs, such as relay outputs, emulation interface display etc.</a:t>
            </a:r>
          </a:p>
          <a:p>
            <a:endParaRPr lang="sv-SE" sz="1800" dirty="0"/>
          </a:p>
        </p:txBody>
      </p:sp>
      <p:sp>
        <p:nvSpPr>
          <p:cNvPr id="4" name="Slide Number Placeholder 3"/>
          <p:cNvSpPr>
            <a:spLocks noGrp="1"/>
          </p:cNvSpPr>
          <p:nvPr>
            <p:ph type="sldNum" sz="quarter" idx="10"/>
          </p:nvPr>
        </p:nvSpPr>
        <p:spPr/>
        <p:txBody>
          <a:bodyPr/>
          <a:lstStyle/>
          <a:p>
            <a:pPr>
              <a:defRPr/>
            </a:pPr>
            <a:fld id="{F09DE5D4-ED20-48AD-8830-E1798918A5C9}"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a:p>
        </p:txBody>
      </p:sp>
      <p:sp>
        <p:nvSpPr>
          <p:cNvPr id="4" name="Slide Number Placeholder 3"/>
          <p:cNvSpPr>
            <a:spLocks noGrp="1"/>
          </p:cNvSpPr>
          <p:nvPr>
            <p:ph type="sldNum" sz="quarter" idx="10"/>
          </p:nvPr>
        </p:nvSpPr>
        <p:spPr/>
        <p:txBody>
          <a:bodyPr/>
          <a:lstStyle/>
          <a:p>
            <a:pPr>
              <a:defRPr/>
            </a:pPr>
            <a:fld id="{F09DE5D4-ED20-48AD-8830-E1798918A5C9}"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pPr>
              <a:buFontTx/>
              <a:buNone/>
            </a:pPr>
            <a:r>
              <a:rPr lang="sv-SE" sz="1800" dirty="0" smtClean="0"/>
              <a:t>Raptor</a:t>
            </a:r>
            <a:r>
              <a:rPr lang="sv-SE" sz="1800" baseline="0" dirty="0" smtClean="0"/>
              <a:t> system. </a:t>
            </a:r>
            <a:endParaRPr lang="sv-SE" sz="1800" dirty="0" smtClean="0"/>
          </a:p>
        </p:txBody>
      </p:sp>
      <p:sp>
        <p:nvSpPr>
          <p:cNvPr id="65540" name="Slide Number Placeholder 3"/>
          <p:cNvSpPr>
            <a:spLocks noGrp="1"/>
          </p:cNvSpPr>
          <p:nvPr>
            <p:ph type="sldNum" sz="quarter" idx="5"/>
          </p:nvPr>
        </p:nvSpPr>
        <p:spPr>
          <a:noFill/>
        </p:spPr>
        <p:txBody>
          <a:bodyPr/>
          <a:lstStyle/>
          <a:p>
            <a:fld id="{C906A806-6E6C-4007-853D-A78AEA09B15D}"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a:p>
        </p:txBody>
      </p:sp>
      <p:sp>
        <p:nvSpPr>
          <p:cNvPr id="4" name="Slide Number Placeholder 3"/>
          <p:cNvSpPr>
            <a:spLocks noGrp="1"/>
          </p:cNvSpPr>
          <p:nvPr>
            <p:ph type="sldNum" sz="quarter" idx="10"/>
          </p:nvPr>
        </p:nvSpPr>
        <p:spPr/>
        <p:txBody>
          <a:bodyPr/>
          <a:lstStyle/>
          <a:p>
            <a:pPr>
              <a:defRPr/>
            </a:pPr>
            <a:fld id="{F09DE5D4-ED20-48AD-8830-E1798918A5C9}"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pPr>
              <a:defRPr/>
            </a:pPr>
            <a:fld id="{F09DE5D4-ED20-48AD-8830-E1798918A5C9}"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r>
              <a:rPr lang="sv-SE" sz="1800" dirty="0" smtClean="0"/>
              <a:t>To connect the TRL2</a:t>
            </a:r>
            <a:r>
              <a:rPr lang="sv-SE" sz="1800" baseline="0" dirty="0" smtClean="0"/>
              <a:t> fieldbus to TankMaster. Converts TRL2 to RS232 or USB. </a:t>
            </a:r>
          </a:p>
          <a:p>
            <a:r>
              <a:rPr lang="sv-SE" sz="1800" baseline="0" dirty="0" smtClean="0"/>
              <a:t>Led’s indicating power on and communication.</a:t>
            </a:r>
            <a:endParaRPr lang="sv-SE" sz="1800" dirty="0" smtClean="0"/>
          </a:p>
        </p:txBody>
      </p:sp>
      <p:sp>
        <p:nvSpPr>
          <p:cNvPr id="79876" name="Slide Number Placeholder 3"/>
          <p:cNvSpPr>
            <a:spLocks noGrp="1"/>
          </p:cNvSpPr>
          <p:nvPr>
            <p:ph type="sldNum" sz="quarter" idx="5"/>
          </p:nvPr>
        </p:nvSpPr>
        <p:spPr>
          <a:noFill/>
        </p:spPr>
        <p:txBody>
          <a:bodyPr/>
          <a:lstStyle/>
          <a:p>
            <a:fld id="{9A177B44-A8CA-4405-91C4-1C0D4236F12C}" type="slidenum">
              <a:rPr lang="en-US" smtClean="0"/>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p:spPr>
        <p:txBody>
          <a:bodyPr/>
          <a:lstStyle/>
          <a:p>
            <a:r>
              <a:rPr lang="sv-SE" sz="1800" dirty="0" smtClean="0"/>
              <a:t>Inventory</a:t>
            </a:r>
            <a:r>
              <a:rPr lang="sv-SE" sz="1800" baseline="0" dirty="0" smtClean="0"/>
              <a:t> management software package. Designed and developed by Emerson. </a:t>
            </a:r>
            <a:endParaRPr lang="sv-SE" sz="1800" dirty="0" smtClean="0"/>
          </a:p>
        </p:txBody>
      </p:sp>
      <p:sp>
        <p:nvSpPr>
          <p:cNvPr id="80900" name="Slide Number Placeholder 3"/>
          <p:cNvSpPr>
            <a:spLocks noGrp="1"/>
          </p:cNvSpPr>
          <p:nvPr>
            <p:ph type="sldNum" sz="quarter" idx="5"/>
          </p:nvPr>
        </p:nvSpPr>
        <p:spPr>
          <a:noFill/>
        </p:spPr>
        <p:txBody>
          <a:bodyPr/>
          <a:lstStyle/>
          <a:p>
            <a:fld id="{403D4FBC-F2B7-4A41-9A09-328823464419}" type="slidenum">
              <a:rPr lang="en-US" smtClean="0"/>
              <a:pPr/>
              <a:t>23</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r>
              <a:rPr lang="en-US" sz="1800" kern="1200" baseline="0" dirty="0" smtClean="0">
                <a:solidFill>
                  <a:schemeClr val="tx1"/>
                </a:solidFill>
                <a:latin typeface="Times"/>
                <a:ea typeface="+mn-ea"/>
                <a:cs typeface="+mn-cs"/>
              </a:rPr>
              <a:t>The Raptor system supports Emerson’s Smart Wireless solution, based on IEC 62591 (</a:t>
            </a:r>
            <a:r>
              <a:rPr lang="en-US" sz="1800" i="1" kern="1200" baseline="0" dirty="0" err="1" smtClean="0">
                <a:solidFill>
                  <a:schemeClr val="tx1"/>
                </a:solidFill>
                <a:latin typeface="Times"/>
                <a:ea typeface="+mn-ea"/>
                <a:cs typeface="+mn-cs"/>
              </a:rPr>
              <a:t>WirelessHART</a:t>
            </a:r>
            <a:r>
              <a:rPr lang="en-US" sz="1800" i="1" kern="1200" baseline="0" dirty="0" smtClean="0">
                <a:solidFill>
                  <a:schemeClr val="tx1"/>
                </a:solidFill>
                <a:latin typeface="Times"/>
                <a:ea typeface="+mn-ea"/>
                <a:cs typeface="+mn-cs"/>
              </a:rPr>
              <a:t>), the industry standard for wireless </a:t>
            </a:r>
            <a:r>
              <a:rPr lang="sv-SE" sz="1800" kern="1200" baseline="0" dirty="0" smtClean="0">
                <a:solidFill>
                  <a:schemeClr val="tx1"/>
                </a:solidFill>
                <a:latin typeface="Times"/>
                <a:ea typeface="+mn-ea"/>
                <a:cs typeface="+mn-cs"/>
              </a:rPr>
              <a:t>field networks.</a:t>
            </a:r>
          </a:p>
          <a:p>
            <a:endParaRPr lang="sv-SE" sz="2000" dirty="0" smtClean="0"/>
          </a:p>
        </p:txBody>
      </p:sp>
      <p:sp>
        <p:nvSpPr>
          <p:cNvPr id="81924" name="Slide Number Placeholder 3"/>
          <p:cNvSpPr>
            <a:spLocks noGrp="1"/>
          </p:cNvSpPr>
          <p:nvPr>
            <p:ph type="sldNum" sz="quarter" idx="5"/>
          </p:nvPr>
        </p:nvSpPr>
        <p:spPr>
          <a:noFill/>
        </p:spPr>
        <p:txBody>
          <a:bodyPr/>
          <a:lstStyle/>
          <a:p>
            <a:fld id="{AA78491F-AEF3-4E32-AB28-07A47C7964B0}" type="slidenum">
              <a:rPr lang="en-US" smtClean="0"/>
              <a:pPr/>
              <a:t>24</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r>
              <a:rPr lang="sv-SE" sz="1800" dirty="0" smtClean="0"/>
              <a:t>The gateway i</a:t>
            </a:r>
            <a:r>
              <a:rPr lang="sv-SE" sz="1800" baseline="0" dirty="0" smtClean="0"/>
              <a:t>s the network manager in wireless systems. It connects the wireless network with any host system. The gateway itself can handle up to 100 nodes, however, in tank gauging we do not recommend more than 50 and if many variables are sent not more than 30 nodes per gateway.</a:t>
            </a:r>
          </a:p>
          <a:p>
            <a:r>
              <a:rPr lang="sv-SE" sz="1800" baseline="0" dirty="0" smtClean="0"/>
              <a:t>Comes with a web interface that provides easy configuration of the network.</a:t>
            </a:r>
          </a:p>
        </p:txBody>
      </p:sp>
      <p:sp>
        <p:nvSpPr>
          <p:cNvPr id="82948" name="Slide Number Placeholder 3"/>
          <p:cNvSpPr>
            <a:spLocks noGrp="1"/>
          </p:cNvSpPr>
          <p:nvPr>
            <p:ph type="sldNum" sz="quarter" idx="5"/>
          </p:nvPr>
        </p:nvSpPr>
        <p:spPr>
          <a:noFill/>
        </p:spPr>
        <p:txBody>
          <a:bodyPr/>
          <a:lstStyle/>
          <a:p>
            <a:fld id="{A857F20C-E187-4BCA-892B-4A8ABCCD91DD}" type="slidenum">
              <a:rPr lang="en-US" smtClean="0"/>
              <a:pPr/>
              <a:t>25</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p:spPr>
        <p:txBody>
          <a:bodyPr/>
          <a:lstStyle/>
          <a:p>
            <a:r>
              <a:rPr lang="sv-SE" sz="1800" dirty="0" smtClean="0"/>
              <a:t>Wireless interface to</a:t>
            </a:r>
            <a:r>
              <a:rPr lang="sv-SE" sz="1800" baseline="0" dirty="0" smtClean="0"/>
              <a:t> the field device (Rex, Pro, Tank hub). </a:t>
            </a:r>
          </a:p>
          <a:p>
            <a:r>
              <a:rPr lang="sv-SE" sz="1800" baseline="0" dirty="0" smtClean="0"/>
              <a:t>Up to 16 variables in Raptor, 8 with Rex (requires lates Rex Firmware 1.K1, otherwise only 4 variables)</a:t>
            </a:r>
          </a:p>
        </p:txBody>
      </p:sp>
      <p:sp>
        <p:nvSpPr>
          <p:cNvPr id="83972" name="Slide Number Placeholder 3"/>
          <p:cNvSpPr>
            <a:spLocks noGrp="1"/>
          </p:cNvSpPr>
          <p:nvPr>
            <p:ph type="sldNum" sz="quarter" idx="5"/>
          </p:nvPr>
        </p:nvSpPr>
        <p:spPr>
          <a:noFill/>
        </p:spPr>
        <p:txBody>
          <a:bodyPr/>
          <a:lstStyle/>
          <a:p>
            <a:fld id="{D7EBD226-8F19-4F80-83FC-3EF62562FDC6}" type="slidenum">
              <a:rPr lang="en-US" smtClean="0"/>
              <a:pPr/>
              <a:t>26</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p:spPr>
        <p:txBody>
          <a:bodyPr/>
          <a:lstStyle/>
          <a:p>
            <a:r>
              <a:rPr lang="sv-SE" sz="1800" dirty="0" smtClean="0"/>
              <a:t>In a system primarily</a:t>
            </a:r>
            <a:r>
              <a:rPr lang="sv-SE" sz="1800" baseline="0" dirty="0" smtClean="0"/>
              <a:t> intended for operational control, level and observed volume (TOV) are important paramters, but highest accuracy is not necessarily required.</a:t>
            </a:r>
          </a:p>
          <a:p>
            <a:r>
              <a:rPr lang="sv-SE" sz="1800" baseline="0" dirty="0" smtClean="0"/>
              <a:t>The Raptor system includes the followiing equipment for cost-efficient measurement and calculations:</a:t>
            </a:r>
          </a:p>
          <a:p>
            <a:pPr>
              <a:buFontTx/>
              <a:buChar char="-"/>
            </a:pPr>
            <a:r>
              <a:rPr lang="sv-SE" sz="1800" baseline="0" dirty="0" smtClean="0"/>
              <a:t>5300 / 5400 for level</a:t>
            </a:r>
          </a:p>
          <a:p>
            <a:pPr>
              <a:buFontTx/>
              <a:buChar char="-"/>
            </a:pPr>
            <a:r>
              <a:rPr lang="sv-SE" sz="1800" baseline="0" dirty="0" smtClean="0"/>
              <a:t>644 with 65 for temp</a:t>
            </a:r>
          </a:p>
          <a:p>
            <a:pPr>
              <a:buFontTx/>
              <a:buChar char="-"/>
            </a:pPr>
            <a:r>
              <a:rPr lang="sv-SE" sz="1800" baseline="0" dirty="0" smtClean="0"/>
              <a:t>TM winview</a:t>
            </a:r>
            <a:endParaRPr lang="sv-SE" sz="1800" dirty="0" smtClean="0"/>
          </a:p>
        </p:txBody>
      </p:sp>
      <p:sp>
        <p:nvSpPr>
          <p:cNvPr id="84996" name="Slide Number Placeholder 3"/>
          <p:cNvSpPr>
            <a:spLocks noGrp="1"/>
          </p:cNvSpPr>
          <p:nvPr>
            <p:ph type="sldNum" sz="quarter" idx="5"/>
          </p:nvPr>
        </p:nvSpPr>
        <p:spPr>
          <a:noFill/>
        </p:spPr>
        <p:txBody>
          <a:bodyPr/>
          <a:lstStyle/>
          <a:p>
            <a:fld id="{E8F7F0E6-1CFB-4D8F-B554-79408D505D65}" type="slidenum">
              <a:rPr lang="en-US" smtClean="0"/>
              <a:pPr/>
              <a:t>27</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p:spPr>
        <p:txBody>
          <a:bodyPr/>
          <a:lstStyle/>
          <a:p>
            <a:endParaRPr lang="sv-SE" sz="1800" smtClean="0"/>
          </a:p>
        </p:txBody>
      </p:sp>
      <p:sp>
        <p:nvSpPr>
          <p:cNvPr id="86020" name="Slide Number Placeholder 3"/>
          <p:cNvSpPr>
            <a:spLocks noGrp="1"/>
          </p:cNvSpPr>
          <p:nvPr>
            <p:ph type="sldNum" sz="quarter" idx="5"/>
          </p:nvPr>
        </p:nvSpPr>
        <p:spPr>
          <a:noFill/>
        </p:spPr>
        <p:txBody>
          <a:bodyPr/>
          <a:lstStyle/>
          <a:p>
            <a:fld id="{C1694B01-F254-4B3E-9A35-8780EE33F542}" type="slidenum">
              <a:rPr lang="en-US" smtClean="0"/>
              <a:pPr/>
              <a:t>28</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p:spPr>
        <p:txBody>
          <a:bodyPr/>
          <a:lstStyle/>
          <a:p>
            <a:r>
              <a:rPr lang="sv-SE" sz="2000" dirty="0" smtClean="0"/>
              <a:t>5402 = 26 GHz</a:t>
            </a:r>
          </a:p>
        </p:txBody>
      </p:sp>
      <p:sp>
        <p:nvSpPr>
          <p:cNvPr id="87044" name="Slide Number Placeholder 3"/>
          <p:cNvSpPr>
            <a:spLocks noGrp="1"/>
          </p:cNvSpPr>
          <p:nvPr>
            <p:ph type="sldNum" sz="quarter" idx="5"/>
          </p:nvPr>
        </p:nvSpPr>
        <p:spPr>
          <a:noFill/>
        </p:spPr>
        <p:txBody>
          <a:bodyPr/>
          <a:lstStyle/>
          <a:p>
            <a:fld id="{F99A7774-FE92-4CD2-B088-21DBD903F784}" type="slidenum">
              <a:rPr lang="en-US" smtClean="0"/>
              <a:pPr/>
              <a:t>29</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151"/>
          <p:cNvSpPr>
            <a:spLocks noGrp="1" noChangeArrowheads="1"/>
          </p:cNvSpPr>
          <p:nvPr>
            <p:ph type="sldNum" sz="quarter" idx="5"/>
          </p:nvPr>
        </p:nvSpPr>
        <p:spPr>
          <a:noFill/>
        </p:spPr>
        <p:txBody>
          <a:bodyPr/>
          <a:lstStyle/>
          <a:p>
            <a:fld id="{B3CD54E8-EDD2-4BA4-9C96-E772C8A29780}" type="slidenum">
              <a:rPr lang="en-US" smtClean="0"/>
              <a:pPr/>
              <a:t>3</a:t>
            </a:fld>
            <a:endParaRPr lang="en-US" smtClean="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w="9525"/>
        </p:spPr>
        <p:txBody>
          <a:bodyPr wrap="square"/>
          <a:lstStyle/>
          <a:p>
            <a:r>
              <a:rPr lang="sv-SE" sz="1800" dirty="0" smtClean="0"/>
              <a:t>Rex system. </a:t>
            </a:r>
          </a:p>
          <a:p>
            <a:r>
              <a:rPr lang="sv-SE" sz="1800" dirty="0" smtClean="0"/>
              <a:t>Same FCU, FBM, Wireless</a:t>
            </a:r>
            <a:r>
              <a:rPr lang="sv-SE" sz="1800" baseline="0" dirty="0" smtClean="0"/>
              <a:t> GW/THUM, 3051, 2120.</a:t>
            </a:r>
            <a:endParaRPr lang="sv-SE" sz="1800"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p:spPr>
        <p:txBody>
          <a:bodyPr/>
          <a:lstStyle/>
          <a:p>
            <a:r>
              <a:rPr lang="sv-SE" sz="1800" dirty="0" smtClean="0"/>
              <a:t>Single Point temperature sensors are used in applications with lower requirements on volume measurements, or where it is not possible to use a multiple spot tempererature sensor due to installation restrictions (e.g. An LPG tank with thermowell)</a:t>
            </a:r>
          </a:p>
          <a:p>
            <a:endParaRPr lang="sv-SE" sz="1800" dirty="0" smtClean="0"/>
          </a:p>
          <a:p>
            <a:r>
              <a:rPr lang="sv-SE" sz="1800" dirty="0" smtClean="0"/>
              <a:t>The 644 Temperature Transmitter can be used with Rosemount single point sensors to transfer values on the tankkbus to the 2410 tank hub. </a:t>
            </a:r>
          </a:p>
        </p:txBody>
      </p:sp>
      <p:sp>
        <p:nvSpPr>
          <p:cNvPr id="88068" name="Slide Number Placeholder 3"/>
          <p:cNvSpPr>
            <a:spLocks noGrp="1"/>
          </p:cNvSpPr>
          <p:nvPr>
            <p:ph type="sldNum" sz="quarter" idx="5"/>
          </p:nvPr>
        </p:nvSpPr>
        <p:spPr>
          <a:noFill/>
        </p:spPr>
        <p:txBody>
          <a:bodyPr/>
          <a:lstStyle/>
          <a:p>
            <a:fld id="{E8BF8B6F-E4AC-4B7A-9ED9-70500FD517ED}" type="slidenum">
              <a:rPr lang="en-US" smtClean="0"/>
              <a:pPr/>
              <a:t>30</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p:spPr>
        <p:txBody>
          <a:bodyPr/>
          <a:lstStyle/>
          <a:p>
            <a:r>
              <a:rPr lang="sv-SE" sz="1800" dirty="0" smtClean="0"/>
              <a:t>A Rosemount 65 series single point temp sensor is ordered integrated with the 644 temp transmitter. </a:t>
            </a:r>
          </a:p>
          <a:p>
            <a:r>
              <a:rPr lang="sv-SE" sz="1800" dirty="0" smtClean="0"/>
              <a:t>Can be ordered pre-installed in a thermowell.</a:t>
            </a:r>
          </a:p>
          <a:p>
            <a:r>
              <a:rPr lang="sv-SE" sz="1800" dirty="0" smtClean="0"/>
              <a:t>Can be connected with a flange or thread.</a:t>
            </a:r>
          </a:p>
        </p:txBody>
      </p:sp>
      <p:sp>
        <p:nvSpPr>
          <p:cNvPr id="89092" name="Slide Number Placeholder 3"/>
          <p:cNvSpPr>
            <a:spLocks noGrp="1"/>
          </p:cNvSpPr>
          <p:nvPr>
            <p:ph type="sldNum" sz="quarter" idx="5"/>
          </p:nvPr>
        </p:nvSpPr>
        <p:spPr>
          <a:noFill/>
        </p:spPr>
        <p:txBody>
          <a:bodyPr/>
          <a:lstStyle/>
          <a:p>
            <a:fld id="{18416F48-5C58-471F-A228-D59081511335}" type="slidenum">
              <a:rPr lang="en-US" smtClean="0"/>
              <a:pPr/>
              <a:t>31</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p:spPr>
        <p:txBody>
          <a:bodyPr/>
          <a:lstStyle/>
          <a:p>
            <a:r>
              <a:rPr lang="sv-SE" sz="1800" dirty="0" smtClean="0"/>
              <a:t>TankMaster WinView is a software package with basic inventory capabilities. It is a cost efficient alternative for operational control at smaller tank terminals, marketing terminals, biofuels and chemical plants etc. Configuration is made with WinSetup, which is included in the delivery.</a:t>
            </a:r>
          </a:p>
        </p:txBody>
      </p:sp>
      <p:sp>
        <p:nvSpPr>
          <p:cNvPr id="90116" name="Slide Number Placeholder 3"/>
          <p:cNvSpPr>
            <a:spLocks noGrp="1"/>
          </p:cNvSpPr>
          <p:nvPr>
            <p:ph type="sldNum" sz="quarter" idx="5"/>
          </p:nvPr>
        </p:nvSpPr>
        <p:spPr>
          <a:noFill/>
        </p:spPr>
        <p:txBody>
          <a:bodyPr/>
          <a:lstStyle/>
          <a:p>
            <a:fld id="{CC08EF3C-71E0-471B-9915-D88959F3D524}" type="slidenum">
              <a:rPr lang="en-US" smtClean="0"/>
              <a:pPr/>
              <a:t>32</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p:spPr>
        <p:txBody>
          <a:bodyPr/>
          <a:lstStyle/>
          <a:p>
            <a:r>
              <a:rPr lang="en-US" sz="1800" kern="1200" baseline="0" dirty="0" smtClean="0">
                <a:solidFill>
                  <a:schemeClr val="tx1"/>
                </a:solidFill>
                <a:latin typeface="Times"/>
                <a:ea typeface="+mn-ea"/>
                <a:cs typeface="+mn-cs"/>
              </a:rPr>
              <a:t>All refineries, tank farms and fuel depots have a responsibility to ensure that overfill incidents do not </a:t>
            </a:r>
            <a:r>
              <a:rPr lang="sv-SE" sz="1800" kern="1200" baseline="0" dirty="0" smtClean="0">
                <a:solidFill>
                  <a:schemeClr val="tx1"/>
                </a:solidFill>
                <a:latin typeface="Times"/>
                <a:ea typeface="+mn-ea"/>
                <a:cs typeface="+mn-cs"/>
              </a:rPr>
              <a:t>occur. </a:t>
            </a:r>
            <a:r>
              <a:rPr lang="en-US" sz="1800" kern="1200" baseline="0" dirty="0" smtClean="0">
                <a:solidFill>
                  <a:schemeClr val="tx1"/>
                </a:solidFill>
                <a:latin typeface="Times"/>
                <a:ea typeface="+mn-ea"/>
                <a:cs typeface="+mn-cs"/>
              </a:rPr>
              <a:t>Raptor is SIL 2 and SIL 3 certified for overfill protection according to IEC 61508-2 and 61508-3. The system provides reliable High-High level alarm functionality, based on a separate SIL 2- or SIL 3-rated relay function (see pages 16, 29, 89, and 91). Rosemount 5900S Radar Level Gauge with SIL option is configured to activate a separate alarm loop at a predetermined product level. The alarm loop triggers the safety relay output from the Rosemount </a:t>
            </a:r>
            <a:r>
              <a:rPr lang="sv-SE" sz="1800" kern="1200" baseline="0" dirty="0" smtClean="0">
                <a:solidFill>
                  <a:schemeClr val="tx1"/>
                </a:solidFill>
                <a:latin typeface="Times"/>
                <a:ea typeface="+mn-ea"/>
                <a:cs typeface="+mn-cs"/>
              </a:rPr>
              <a:t>2410 Tank Hub.</a:t>
            </a:r>
            <a:endParaRPr lang="sv-SE" sz="2000" dirty="0" smtClean="0"/>
          </a:p>
        </p:txBody>
      </p:sp>
      <p:sp>
        <p:nvSpPr>
          <p:cNvPr id="91140" name="Slide Number Placeholder 3"/>
          <p:cNvSpPr>
            <a:spLocks noGrp="1"/>
          </p:cNvSpPr>
          <p:nvPr>
            <p:ph type="sldNum" sz="quarter" idx="5"/>
          </p:nvPr>
        </p:nvSpPr>
        <p:spPr>
          <a:noFill/>
        </p:spPr>
        <p:txBody>
          <a:bodyPr/>
          <a:lstStyle/>
          <a:p>
            <a:fld id="{97FA1859-688A-4DF6-8A70-CA5EB5BA1DD0}" type="slidenum">
              <a:rPr lang="en-US" smtClean="0"/>
              <a:pPr/>
              <a:t>33</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p:spPr>
        <p:txBody>
          <a:bodyPr/>
          <a:lstStyle/>
          <a:p>
            <a:r>
              <a:rPr lang="sv-SE" sz="1800" dirty="0" smtClean="0"/>
              <a:t>SIL 3 Safety can be achieved using one 5900S with 2-in-1 option, together with a 2410 tank hub equipped with a SIL 3 relay output. </a:t>
            </a:r>
          </a:p>
          <a:p>
            <a:endParaRPr lang="sv-SE" sz="1800" dirty="0" smtClean="0"/>
          </a:p>
          <a:p>
            <a:r>
              <a:rPr lang="sv-SE" sz="1800" dirty="0" smtClean="0"/>
              <a:t>SIL 3 Safety can also be achieved using two separate 5900S gauges, each connected to a 2410 tank hub equipped with a SIL 2 relay output.</a:t>
            </a:r>
          </a:p>
          <a:p>
            <a:endParaRPr lang="sv-SE" sz="1800" dirty="0" smtClean="0"/>
          </a:p>
          <a:p>
            <a:r>
              <a:rPr lang="sv-SE" sz="1800" dirty="0" smtClean="0"/>
              <a:t>In both situations, the alarm signals are connected to an Emergency Shut-Down system (ESD)</a:t>
            </a:r>
          </a:p>
        </p:txBody>
      </p:sp>
      <p:sp>
        <p:nvSpPr>
          <p:cNvPr id="92164" name="Slide Number Placeholder 3"/>
          <p:cNvSpPr>
            <a:spLocks noGrp="1"/>
          </p:cNvSpPr>
          <p:nvPr>
            <p:ph type="sldNum" sz="quarter" idx="5"/>
          </p:nvPr>
        </p:nvSpPr>
        <p:spPr>
          <a:noFill/>
        </p:spPr>
        <p:txBody>
          <a:bodyPr/>
          <a:lstStyle/>
          <a:p>
            <a:fld id="{D3CB66AF-960C-40C8-9BC7-DAECEC17CBE6}" type="slidenum">
              <a:rPr lang="en-US" smtClean="0"/>
              <a:pPr/>
              <a:t>34</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p:spPr>
        <p:txBody>
          <a:bodyPr/>
          <a:lstStyle/>
          <a:p>
            <a:r>
              <a:rPr lang="sv-SE" sz="1800" dirty="0" smtClean="0"/>
              <a:t>A Raptor radar level gauge can at the same time be used bot to measure level and to detect a possible overfill. The flexible and scalable system makes it possible to combine different requirements on accuracy performance for the primary level device, with various options for a separate high level alarm device. </a:t>
            </a:r>
          </a:p>
        </p:txBody>
      </p:sp>
      <p:sp>
        <p:nvSpPr>
          <p:cNvPr id="93188" name="Slide Number Placeholder 3"/>
          <p:cNvSpPr>
            <a:spLocks noGrp="1"/>
          </p:cNvSpPr>
          <p:nvPr>
            <p:ph type="sldNum" sz="quarter" idx="5"/>
          </p:nvPr>
        </p:nvSpPr>
        <p:spPr>
          <a:noFill/>
        </p:spPr>
        <p:txBody>
          <a:bodyPr/>
          <a:lstStyle/>
          <a:p>
            <a:fld id="{E20A0DD3-DB28-4C02-92C7-C288B0D1AFFE}" type="slidenum">
              <a:rPr lang="en-US" smtClean="0"/>
              <a:pPr/>
              <a:t>35</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p:spPr>
        <p:txBody>
          <a:bodyPr/>
          <a:lstStyle/>
          <a:p>
            <a:r>
              <a:rPr lang="sv-SE" sz="1600" dirty="0" smtClean="0"/>
              <a:t>The 2120/2160 is a liquid point level switch based on the vibrating short fork technology. The ”fast drip” fork design together with a short switching delay allow it to react more quickly and have greater sensitivity to density variations. </a:t>
            </a:r>
          </a:p>
          <a:p>
            <a:r>
              <a:rPr lang="sv-SE" sz="1600" dirty="0" smtClean="0"/>
              <a:t>It is suitable for virtually all liquid applications, including coating liquids (avoid product bridging of forks), and can be used as a high or low level alarm to complement a level gauge. </a:t>
            </a:r>
          </a:p>
          <a:p>
            <a:r>
              <a:rPr lang="sv-SE" sz="1600" dirty="0" smtClean="0"/>
              <a:t>Features include a complete range of process connections, housing alternatives, a choice of wetted parts materials, dry-to-wet and wet-to-dry switching functions, extended fork lengths, and hazardous area approvals.</a:t>
            </a:r>
          </a:p>
          <a:p>
            <a:r>
              <a:rPr lang="sv-SE" sz="1600" dirty="0" smtClean="0"/>
              <a:t>Rosemount 2120 is TÜV-tested and approved for overfill protection according to the German WHG regulations. It is also suitable for SIL 2 applications.</a:t>
            </a:r>
          </a:p>
        </p:txBody>
      </p:sp>
      <p:sp>
        <p:nvSpPr>
          <p:cNvPr id="94212" name="Slide Number Placeholder 3"/>
          <p:cNvSpPr>
            <a:spLocks noGrp="1"/>
          </p:cNvSpPr>
          <p:nvPr>
            <p:ph type="sldNum" sz="quarter" idx="5"/>
          </p:nvPr>
        </p:nvSpPr>
        <p:spPr>
          <a:noFill/>
        </p:spPr>
        <p:txBody>
          <a:bodyPr/>
          <a:lstStyle/>
          <a:p>
            <a:fld id="{9DD94D7D-2B57-4E23-8544-5288AC1894C7}" type="slidenum">
              <a:rPr lang="en-US" smtClean="0"/>
              <a:pPr/>
              <a:t>36</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pPr eaLnBrk="1" hangingPunct="1"/>
            <a:r>
              <a:rPr lang="sv-SE" sz="1800" dirty="0" smtClean="0"/>
              <a:t>With Rex, emulation</a:t>
            </a:r>
            <a:r>
              <a:rPr lang="sv-SE" sz="1800" baseline="0" dirty="0" smtClean="0"/>
              <a:t> is done in the Rex gauge.</a:t>
            </a:r>
          </a:p>
          <a:p>
            <a:pPr eaLnBrk="1" hangingPunct="1"/>
            <a:r>
              <a:rPr lang="sv-SE" sz="1800" baseline="0" dirty="0" smtClean="0"/>
              <a:t>With Raptor, emulation is done in the tank hub.</a:t>
            </a:r>
          </a:p>
          <a:p>
            <a:pPr eaLnBrk="1" hangingPunct="1"/>
            <a:r>
              <a:rPr lang="sv-SE" sz="1800" baseline="0" dirty="0" smtClean="0"/>
              <a:t>Wireless TG is also a possible emulation solution.</a:t>
            </a:r>
          </a:p>
        </p:txBody>
      </p:sp>
      <p:sp>
        <p:nvSpPr>
          <p:cNvPr id="95236" name="Slide Number Placeholder 3"/>
          <p:cNvSpPr>
            <a:spLocks noGrp="1"/>
          </p:cNvSpPr>
          <p:nvPr>
            <p:ph type="sldNum" sz="quarter" idx="5"/>
          </p:nvPr>
        </p:nvSpPr>
        <p:spPr>
          <a:noFill/>
        </p:spPr>
        <p:txBody>
          <a:bodyPr/>
          <a:lstStyle/>
          <a:p>
            <a:fld id="{5AC3BBC9-A835-4B9B-B9F8-61A8FE31DAC9}" type="slidenum">
              <a:rPr lang="en-US" smtClean="0"/>
              <a:pPr/>
              <a:t>37</a:t>
            </a:fld>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a:ea typeface="+mn-ea"/>
                <a:cs typeface="+mn-cs"/>
              </a:rPr>
              <a:t>The </a:t>
            </a:r>
            <a:r>
              <a:rPr lang="en-US" sz="1200" kern="1200" dirty="0" err="1" smtClean="0">
                <a:solidFill>
                  <a:schemeClr val="tx1"/>
                </a:solidFill>
                <a:latin typeface="Times"/>
                <a:ea typeface="+mn-ea"/>
                <a:cs typeface="+mn-cs"/>
              </a:rPr>
              <a:t>MiniReceiver</a:t>
            </a:r>
            <a:r>
              <a:rPr lang="en-US" sz="1200" kern="1200" dirty="0" smtClean="0">
                <a:solidFill>
                  <a:schemeClr val="tx1"/>
                </a:solidFill>
                <a:latin typeface="Times"/>
                <a:ea typeface="+mn-ea"/>
                <a:cs typeface="+mn-cs"/>
              </a:rPr>
              <a:t> is used in Rosemount Tank Gauging systems as a transparent interface, protocol converter and data concentrator. It replaces </a:t>
            </a:r>
            <a:r>
              <a:rPr lang="en-US" sz="1200" u="sng" kern="1200" dirty="0" smtClean="0">
                <a:solidFill>
                  <a:schemeClr val="tx1"/>
                </a:solidFill>
                <a:latin typeface="Times"/>
                <a:ea typeface="+mn-ea"/>
                <a:cs typeface="+mn-cs"/>
              </a:rPr>
              <a:t>in functionality</a:t>
            </a:r>
            <a:r>
              <a:rPr lang="en-US" sz="1200" kern="1200" dirty="0" smtClean="0">
                <a:solidFill>
                  <a:schemeClr val="tx1"/>
                </a:solidFill>
                <a:latin typeface="Times"/>
                <a:ea typeface="+mn-ea"/>
                <a:cs typeface="+mn-cs"/>
              </a:rPr>
              <a:t> the FCU-2165 / FCU-2175 units. The main purpose is to integrate different vendor’s gauges using one transparent interface.</a:t>
            </a:r>
            <a:endParaRPr lang="sv-SE" sz="1200" kern="1200" smtClean="0">
              <a:solidFill>
                <a:schemeClr val="tx1"/>
              </a:solidFill>
              <a:latin typeface="Times"/>
              <a:ea typeface="+mn-ea"/>
              <a:cs typeface="+mn-cs"/>
            </a:endParaRPr>
          </a:p>
          <a:p>
            <a:endParaRPr lang="sv-SE" sz="1800" baseline="0" dirty="0" smtClean="0"/>
          </a:p>
        </p:txBody>
      </p:sp>
      <p:sp>
        <p:nvSpPr>
          <p:cNvPr id="78852" name="Slide Number Placeholder 3"/>
          <p:cNvSpPr>
            <a:spLocks noGrp="1"/>
          </p:cNvSpPr>
          <p:nvPr>
            <p:ph type="sldNum" sz="quarter" idx="5"/>
          </p:nvPr>
        </p:nvSpPr>
        <p:spPr>
          <a:noFill/>
        </p:spPr>
        <p:txBody>
          <a:bodyPr/>
          <a:lstStyle/>
          <a:p>
            <a:fld id="{DA8D9261-0EE3-41B3-8F8A-6D89473B58A1}" type="slidenum">
              <a:rPr lang="en-US" smtClean="0"/>
              <a:pPr/>
              <a:t>38</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ln/>
        </p:spPr>
        <p:txBody>
          <a:bodyPr/>
          <a:lstStyle/>
          <a:p>
            <a:pPr eaLnBrk="1" hangingPunct="1">
              <a:defRPr/>
            </a:pPr>
            <a:r>
              <a:rPr lang="sv-SE" sz="1800" b="0" dirty="0" smtClean="0">
                <a:latin typeface="Arial" pitchFamily="34" charset="0"/>
                <a:cs typeface="Arial" pitchFamily="34" charset="0"/>
              </a:rPr>
              <a:t>The</a:t>
            </a:r>
            <a:r>
              <a:rPr lang="sv-SE" sz="1800" b="0" baseline="0" dirty="0" smtClean="0">
                <a:latin typeface="Arial" pitchFamily="34" charset="0"/>
                <a:cs typeface="Arial" pitchFamily="34" charset="0"/>
              </a:rPr>
              <a:t> Rosemount TG system supports several possible redundancy designs, from the server room and control room, to the field units on the tank.</a:t>
            </a:r>
          </a:p>
          <a:p>
            <a:pPr eaLnBrk="1" hangingPunct="1">
              <a:defRPr/>
            </a:pPr>
            <a:r>
              <a:rPr lang="sv-SE" sz="1800" b="0" baseline="0" dirty="0" smtClean="0">
                <a:latin typeface="Arial" pitchFamily="34" charset="0"/>
                <a:cs typeface="Arial" pitchFamily="34" charset="0"/>
              </a:rPr>
              <a:t>PCs, groupbuses, fbm’s, fcu’s, tank hubs etc.</a:t>
            </a:r>
            <a:endParaRPr lang="sv-SE" sz="1800" b="0" dirty="0" smtClean="0">
              <a:latin typeface="Arial" pitchFamily="34" charset="0"/>
              <a:cs typeface="Arial" pitchFamily="34" charset="0"/>
            </a:endParaRPr>
          </a:p>
        </p:txBody>
      </p:sp>
      <p:sp>
        <p:nvSpPr>
          <p:cNvPr id="97284" name="Slide Number Placeholder 3"/>
          <p:cNvSpPr>
            <a:spLocks noGrp="1"/>
          </p:cNvSpPr>
          <p:nvPr>
            <p:ph type="sldNum" sz="quarter" idx="5"/>
          </p:nvPr>
        </p:nvSpPr>
        <p:spPr>
          <a:noFill/>
        </p:spPr>
        <p:txBody>
          <a:bodyPr/>
          <a:lstStyle/>
          <a:p>
            <a:fld id="{59B91EF2-7ECF-4F98-A566-3BF84A457653}" type="slidenum">
              <a:rPr lang="en-US" smtClean="0"/>
              <a:pPr/>
              <a:t>39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6151"/>
          <p:cNvSpPr>
            <a:spLocks noGrp="1" noChangeArrowheads="1"/>
          </p:cNvSpPr>
          <p:nvPr>
            <p:ph type="sldNum" sz="quarter" idx="5"/>
          </p:nvPr>
        </p:nvSpPr>
        <p:spPr>
          <a:noFill/>
        </p:spPr>
        <p:txBody>
          <a:bodyPr/>
          <a:lstStyle/>
          <a:p>
            <a:fld id="{35E21CBE-89CA-4B9B-B532-5460EABF4323}" type="slidenum">
              <a:rPr lang="en-US" smtClean="0"/>
              <a:pPr/>
              <a:t>4</a:t>
            </a:fld>
            <a:endParaRPr lang="en-US" smtClean="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w="9525"/>
        </p:spPr>
        <p:txBody>
          <a:bodyPr/>
          <a:lstStyle/>
          <a:p>
            <a:r>
              <a:rPr lang="sv-SE" sz="1800" dirty="0" smtClean="0"/>
              <a:t>Available gauges today. Also 3300 but 5300 has replaced that</a:t>
            </a:r>
            <a:r>
              <a:rPr lang="sv-SE" sz="1800" baseline="0" dirty="0" smtClean="0"/>
              <a:t> one. </a:t>
            </a:r>
          </a:p>
          <a:p>
            <a:endParaRPr lang="sv-SE" sz="1800" baseline="0" dirty="0" smtClean="0"/>
          </a:p>
          <a:p>
            <a:r>
              <a:rPr lang="sv-SE" sz="1800" baseline="0" dirty="0" smtClean="0"/>
              <a:t>In the future; Rex and Pro will disappear and Raptor will be the only high accuracy gauge.</a:t>
            </a:r>
            <a:endParaRPr lang="sv-SE" sz="1800" dirty="0" smtClean="0"/>
          </a:p>
          <a:p>
            <a:endParaRPr lang="sv-SE" sz="1800"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sz="1800" dirty="0" smtClean="0"/>
              <a:t>The Raptor system can</a:t>
            </a:r>
            <a:r>
              <a:rPr lang="sv-SE" sz="1800" baseline="0" dirty="0" smtClean="0"/>
              <a:t> have a large number of configuration combinations. It can incorporate both 5900S, and 5300/5400 system configuration networks with previous generations of Rosemount TankRadar gauges (2900 TRL2, Rex, Pro) and </a:t>
            </a:r>
            <a:r>
              <a:rPr lang="sv-SE" sz="1800" baseline="0" smtClean="0"/>
              <a:t>even mechanical </a:t>
            </a:r>
            <a:r>
              <a:rPr lang="sv-SE" sz="1800" baseline="0" dirty="0" smtClean="0"/>
              <a:t>servo gauges.</a:t>
            </a:r>
          </a:p>
          <a:p>
            <a:r>
              <a:rPr lang="sv-SE" sz="1800" baseline="0" dirty="0" smtClean="0"/>
              <a:t>Wired and wireless networks can co-exist within the same system. This flexibility enables a step-by-step upgrade of a tank gauging system.</a:t>
            </a:r>
            <a:endParaRPr lang="sv-SE" sz="1800" dirty="0"/>
          </a:p>
        </p:txBody>
      </p:sp>
      <p:sp>
        <p:nvSpPr>
          <p:cNvPr id="4" name="Slide Number Placeholder 3"/>
          <p:cNvSpPr>
            <a:spLocks noGrp="1"/>
          </p:cNvSpPr>
          <p:nvPr>
            <p:ph type="sldNum" sz="quarter" idx="10"/>
          </p:nvPr>
        </p:nvSpPr>
        <p:spPr/>
        <p:txBody>
          <a:bodyPr/>
          <a:lstStyle/>
          <a:p>
            <a:pPr>
              <a:defRPr/>
            </a:pPr>
            <a:fld id="{F09DE5D4-ED20-48AD-8830-E1798918A5C9}" type="slidenum">
              <a:rPr lang="en-US" smtClean="0"/>
              <a:pPr>
                <a:defRPr/>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custDataLst>
              <p:tags r:id="rId1"/>
            </p:custDataLst>
          </p:nvPr>
        </p:nvSpPr>
        <p:spPr>
          <a:noFill/>
          <a:ln/>
        </p:spPr>
        <p:txBody>
          <a:bodyPr/>
          <a:lstStyle/>
          <a:p>
            <a:r>
              <a:rPr lang="sv-SE" sz="1800" dirty="0" smtClean="0">
                <a:latin typeface="Arial" pitchFamily="34" charset="0"/>
              </a:rPr>
              <a:t>Open FF is the next step in the Raptor system, where</a:t>
            </a:r>
            <a:r>
              <a:rPr lang="sv-SE" sz="1800" baseline="0" dirty="0" smtClean="0">
                <a:latin typeface="Arial" pitchFamily="34" charset="0"/>
              </a:rPr>
              <a:t> the 5900S, the 2240S and display can communicate directly with a Delta V host system without the tank hub in between. </a:t>
            </a:r>
          </a:p>
          <a:p>
            <a:endParaRPr lang="sv-SE" sz="1800" dirty="0" smtClean="0">
              <a:latin typeface="Arial" pitchFamily="34" charset="0"/>
            </a:endParaRPr>
          </a:p>
        </p:txBody>
      </p:sp>
      <p:sp>
        <p:nvSpPr>
          <p:cNvPr id="98308" name="Slide Number Placeholder 3"/>
          <p:cNvSpPr txBox="1">
            <a:spLocks noGrp="1"/>
          </p:cNvSpPr>
          <p:nvPr/>
        </p:nvSpPr>
        <p:spPr bwMode="auto">
          <a:xfrm>
            <a:off x="3773488" y="9428163"/>
            <a:ext cx="2887662" cy="496887"/>
          </a:xfrm>
          <a:prstGeom prst="rect">
            <a:avLst/>
          </a:prstGeom>
          <a:noFill/>
          <a:ln w="9525">
            <a:noFill/>
            <a:miter lim="800000"/>
            <a:headEnd/>
            <a:tailEnd/>
          </a:ln>
        </p:spPr>
        <p:txBody>
          <a:bodyPr lIns="90690" tIns="45345" rIns="90690" bIns="45345" anchor="b"/>
          <a:lstStyle/>
          <a:p>
            <a:pPr algn="r" defTabSz="906463"/>
            <a:fld id="{9D8AD7F7-BDD4-4A03-93C5-DC40613D18CD}" type="slidenum">
              <a:rPr lang="en-US" sz="1200"/>
              <a:pPr algn="r" defTabSz="906463"/>
              <a:t>41</a:t>
            </a:fld>
            <a:endParaRPr lang="en-US"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p:spPr>
        <p:txBody>
          <a:bodyPr/>
          <a:lstStyle/>
          <a:p>
            <a:pPr eaLnBrk="1" hangingPunct="1"/>
            <a:r>
              <a:rPr lang="sv-SE" sz="1800" dirty="0" smtClean="0"/>
              <a:t>There</a:t>
            </a:r>
            <a:r>
              <a:rPr lang="sv-SE" sz="1800" baseline="0" dirty="0" smtClean="0"/>
              <a:t> are many different ways to connect to a HOST:</a:t>
            </a:r>
          </a:p>
          <a:p>
            <a:pPr eaLnBrk="1" hangingPunct="1">
              <a:buFontTx/>
              <a:buChar char="-"/>
            </a:pPr>
            <a:r>
              <a:rPr lang="sv-SE" sz="1800" baseline="0" dirty="0" smtClean="0"/>
              <a:t>Via TankMaster</a:t>
            </a:r>
          </a:p>
          <a:p>
            <a:pPr eaLnBrk="1" hangingPunct="1">
              <a:buFontTx/>
              <a:buChar char="-"/>
            </a:pPr>
            <a:r>
              <a:rPr lang="sv-SE" sz="1800" baseline="0" dirty="0" smtClean="0"/>
              <a:t>Via FCU direct to HOST</a:t>
            </a:r>
          </a:p>
          <a:p>
            <a:pPr eaLnBrk="1" hangingPunct="1">
              <a:buFontTx/>
              <a:buChar char="-"/>
            </a:pPr>
            <a:r>
              <a:rPr lang="sv-SE" sz="1800" baseline="0" dirty="0" smtClean="0"/>
              <a:t>Directly from Tank hub to host</a:t>
            </a:r>
          </a:p>
          <a:p>
            <a:pPr eaLnBrk="1" hangingPunct="1">
              <a:buFontTx/>
              <a:buChar char="-"/>
            </a:pPr>
            <a:r>
              <a:rPr lang="sv-SE" sz="1800" baseline="0" dirty="0" smtClean="0"/>
              <a:t>Via the Smart Wireless Gateway</a:t>
            </a:r>
          </a:p>
          <a:p>
            <a:pPr eaLnBrk="1" hangingPunct="1">
              <a:buFontTx/>
              <a:buChar char="-"/>
            </a:pPr>
            <a:endParaRPr lang="sv-SE" sz="1800" baseline="0" dirty="0" smtClean="0"/>
          </a:p>
          <a:p>
            <a:pPr eaLnBrk="1" hangingPunct="1">
              <a:buFontTx/>
              <a:buNone/>
            </a:pPr>
            <a:r>
              <a:rPr lang="sv-SE" sz="1800" baseline="0" dirty="0" smtClean="0"/>
              <a:t>The recommended way is through TankMaster as this gives more inventory calculations.</a:t>
            </a:r>
            <a:endParaRPr lang="sv-SE" sz="1800" dirty="0" smtClean="0"/>
          </a:p>
        </p:txBody>
      </p:sp>
      <p:sp>
        <p:nvSpPr>
          <p:cNvPr id="99332" name="Slide Number Placeholder 3"/>
          <p:cNvSpPr>
            <a:spLocks noGrp="1"/>
          </p:cNvSpPr>
          <p:nvPr>
            <p:ph type="sldNum" sz="quarter" idx="5"/>
          </p:nvPr>
        </p:nvSpPr>
        <p:spPr>
          <a:noFill/>
        </p:spPr>
        <p:txBody>
          <a:bodyPr/>
          <a:lstStyle/>
          <a:p>
            <a:fld id="{F97B82DD-F909-4657-A8EE-BE4D62B1D665}" type="slidenum">
              <a:rPr lang="en-US" smtClean="0"/>
              <a:pPr/>
              <a:t>42</a:t>
            </a:fld>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r>
              <a:rPr lang="sv-SE" sz="1800" dirty="0" smtClean="0">
                <a:latin typeface="Arial" pitchFamily="34" charset="0"/>
                <a:cs typeface="Arial" pitchFamily="34" charset="0"/>
              </a:rPr>
              <a:t>Recommended configuration tool for Raptor</a:t>
            </a:r>
            <a:r>
              <a:rPr lang="sv-SE" sz="1800" baseline="0" dirty="0" smtClean="0">
                <a:latin typeface="Arial" pitchFamily="34" charset="0"/>
                <a:cs typeface="Arial" pitchFamily="34" charset="0"/>
              </a:rPr>
              <a:t> and Rex is TankMaster. Even though some configuration may be done with the help of AMS Suite, Delta V and even a Field communicator, TankMaster is designed for configuration of these devices and will give you the ultimate possibilities from the system.</a:t>
            </a:r>
            <a:endParaRPr lang="sv-SE" sz="1800" dirty="0" smtClean="0">
              <a:latin typeface="Arial" pitchFamily="34" charset="0"/>
              <a:cs typeface="Arial" pitchFamily="34" charset="0"/>
            </a:endParaRPr>
          </a:p>
        </p:txBody>
      </p:sp>
      <p:sp>
        <p:nvSpPr>
          <p:cNvPr id="100356" name="Slide Number Placeholder 3"/>
          <p:cNvSpPr>
            <a:spLocks noGrp="1"/>
          </p:cNvSpPr>
          <p:nvPr>
            <p:ph type="sldNum" sz="quarter" idx="5"/>
          </p:nvPr>
        </p:nvSpPr>
        <p:spPr>
          <a:noFill/>
        </p:spPr>
        <p:txBody>
          <a:bodyPr/>
          <a:lstStyle/>
          <a:p>
            <a:fld id="{F0C73531-CE85-4CB2-AB0A-CE146DF01A2D}" type="slidenum">
              <a:rPr lang="en-US" smtClean="0"/>
              <a:pPr/>
              <a:t>43</a:t>
            </a:fld>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p:spPr>
        <p:txBody>
          <a:bodyPr/>
          <a:lstStyle/>
          <a:p>
            <a:endParaRPr lang="sv-SE" smtClean="0"/>
          </a:p>
        </p:txBody>
      </p:sp>
      <p:sp>
        <p:nvSpPr>
          <p:cNvPr id="101380" name="Slide Number Placeholder 3"/>
          <p:cNvSpPr>
            <a:spLocks noGrp="1"/>
          </p:cNvSpPr>
          <p:nvPr>
            <p:ph type="sldNum" sz="quarter" idx="5"/>
          </p:nvPr>
        </p:nvSpPr>
        <p:spPr>
          <a:noFill/>
        </p:spPr>
        <p:txBody>
          <a:bodyPr/>
          <a:lstStyle/>
          <a:p>
            <a:fld id="{59DE1AC9-1296-42C5-B2BA-CAA76016F795}" type="slidenum">
              <a:rPr lang="en-US" smtClean="0"/>
              <a:pPr/>
              <a:t>44</a:t>
            </a:fld>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endParaRPr lang="sv-SE" smtClean="0"/>
          </a:p>
        </p:txBody>
      </p:sp>
      <p:sp>
        <p:nvSpPr>
          <p:cNvPr id="102404" name="Slide Number Placeholder 3"/>
          <p:cNvSpPr>
            <a:spLocks noGrp="1"/>
          </p:cNvSpPr>
          <p:nvPr>
            <p:ph type="sldNum" sz="quarter" idx="5"/>
          </p:nvPr>
        </p:nvSpPr>
        <p:spPr>
          <a:noFill/>
        </p:spPr>
        <p:txBody>
          <a:bodyPr/>
          <a:lstStyle/>
          <a:p>
            <a:fld id="{BD2F68DC-9735-4B5C-96BC-D8441CAB70AE}" type="slidenum">
              <a:rPr lang="en-US" smtClean="0"/>
              <a:pPr/>
              <a:t>45</a:t>
            </a:fld>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151"/>
          <p:cNvSpPr>
            <a:spLocks noGrp="1" noChangeArrowheads="1"/>
          </p:cNvSpPr>
          <p:nvPr>
            <p:ph type="sldNum" sz="quarter" idx="5"/>
          </p:nvPr>
        </p:nvSpPr>
        <p:spPr>
          <a:noFill/>
        </p:spPr>
        <p:txBody>
          <a:bodyPr/>
          <a:lstStyle/>
          <a:p>
            <a:fld id="{B3CD54E8-EDD2-4BA4-9C96-E772C8A29780}" type="slidenum">
              <a:rPr lang="en-US" smtClean="0"/>
              <a:pPr/>
              <a:t>46</a:t>
            </a:fld>
            <a:endParaRPr lang="en-US" smtClean="0"/>
          </a:p>
        </p:txBody>
      </p:sp>
      <p:sp>
        <p:nvSpPr>
          <p:cNvPr id="66563" name="Rectangle 2"/>
          <p:cNvSpPr>
            <a:spLocks noGrp="1" noRot="1" noChangeAspect="1" noChangeArrowheads="1" noTextEdit="1"/>
          </p:cNvSpPr>
          <p:nvPr>
            <p:ph type="sldImg"/>
          </p:nvPr>
        </p:nvSpPr>
        <p:spPr>
          <a:ln/>
        </p:spPr>
      </p:sp>
      <p:sp>
        <p:nvSpPr>
          <p:cNvPr id="5" name="Notes Placeholder 4"/>
          <p:cNvSpPr>
            <a:spLocks noGrp="1"/>
          </p:cNvSpPr>
          <p:nvPr>
            <p:ph type="body" sz="quarter" idx="10"/>
          </p:nvPr>
        </p:nvSpPr>
        <p:spPr/>
        <p:txBody>
          <a:bodyPr>
            <a:normAutofit/>
          </a:bodyPr>
          <a:lstStyle/>
          <a:p>
            <a:endParaRPr lang="sv-S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r>
              <a:rPr lang="sv-SE" sz="1800" dirty="0" smtClean="0"/>
              <a:t>Start with</a:t>
            </a:r>
            <a:r>
              <a:rPr lang="sv-SE" sz="1800" baseline="0" dirty="0" smtClean="0"/>
              <a:t> the Raptor system solution. </a:t>
            </a:r>
          </a:p>
          <a:p>
            <a:r>
              <a:rPr lang="sv-SE" sz="1800" baseline="0" dirty="0" smtClean="0"/>
              <a:t>Different from the Rex system; FF tank bus, Tank hub communicates wtih host. All devices are daisy chained on the tank bus.</a:t>
            </a:r>
            <a:endParaRPr lang="sv-SE" sz="1800" dirty="0" smtClean="0"/>
          </a:p>
        </p:txBody>
      </p:sp>
      <p:sp>
        <p:nvSpPr>
          <p:cNvPr id="67588" name="Slide Number Placeholder 3"/>
          <p:cNvSpPr>
            <a:spLocks noGrp="1"/>
          </p:cNvSpPr>
          <p:nvPr>
            <p:ph type="sldNum" sz="quarter" idx="5"/>
          </p:nvPr>
        </p:nvSpPr>
        <p:spPr>
          <a:noFill/>
        </p:spPr>
        <p:txBody>
          <a:bodyPr/>
          <a:lstStyle/>
          <a:p>
            <a:fld id="{97E22C34-5390-4EFB-A416-9E0DA2019181}" type="slidenum">
              <a:rPr lang="en-US" smtClean="0"/>
              <a:pPr/>
              <a:t>5</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r>
              <a:rPr lang="sv-SE" sz="1800" dirty="0" smtClean="0"/>
              <a:t>Tank hub</a:t>
            </a:r>
            <a:r>
              <a:rPr lang="sv-SE" sz="1800" baseline="0" dirty="0" smtClean="0"/>
              <a:t> collects data from all tank devices and communicates them to the host.</a:t>
            </a:r>
          </a:p>
          <a:p>
            <a:r>
              <a:rPr lang="sv-SE" sz="1800" baseline="0" dirty="0" smtClean="0"/>
              <a:t>Autoconfiguration: Devices have built-in communication modems for FISCO FF communication and will auto communicate with the tank hub when connected to the tankbus.</a:t>
            </a:r>
            <a:endParaRPr lang="sv-SE" sz="1800" dirty="0" smtClean="0"/>
          </a:p>
        </p:txBody>
      </p:sp>
      <p:sp>
        <p:nvSpPr>
          <p:cNvPr id="68612" name="Slide Number Placeholder 3"/>
          <p:cNvSpPr>
            <a:spLocks noGrp="1"/>
          </p:cNvSpPr>
          <p:nvPr>
            <p:ph type="sldNum" sz="quarter" idx="5"/>
          </p:nvPr>
        </p:nvSpPr>
        <p:spPr>
          <a:noFill/>
        </p:spPr>
        <p:txBody>
          <a:bodyPr/>
          <a:lstStyle/>
          <a:p>
            <a:fld id="{153B758E-277C-4BD3-B567-426958ED3166}" type="slidenum">
              <a:rPr lang="en-US" smtClean="0"/>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r>
              <a:rPr lang="sv-SE" sz="1800" dirty="0" smtClean="0"/>
              <a:t>Tankbus carries both data transmission and power supply.</a:t>
            </a:r>
          </a:p>
        </p:txBody>
      </p:sp>
      <p:sp>
        <p:nvSpPr>
          <p:cNvPr id="69636" name="Slide Number Placeholder 3"/>
          <p:cNvSpPr>
            <a:spLocks noGrp="1"/>
          </p:cNvSpPr>
          <p:nvPr>
            <p:ph type="sldNum" sz="quarter" idx="5"/>
          </p:nvPr>
        </p:nvSpPr>
        <p:spPr>
          <a:noFill/>
        </p:spPr>
        <p:txBody>
          <a:bodyPr/>
          <a:lstStyle/>
          <a:p>
            <a:fld id="{D6C6546D-482B-4AEF-A160-96F0C5DFD0B7}" type="slidenum">
              <a:rPr lang="en-US" smtClean="0"/>
              <a:pPr/>
              <a:t>7</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r>
              <a:rPr lang="sv-SE" sz="1800" dirty="0" smtClean="0"/>
              <a:t>Temperature stability: &lt;+/-</a:t>
            </a:r>
            <a:r>
              <a:rPr lang="sv-SE" sz="1800" baseline="0" dirty="0" smtClean="0"/>
              <a:t> 0.5mm (0.020 in) in the range of -40° and 70° C (-40° and 158° F)</a:t>
            </a:r>
            <a:endParaRPr lang="sv-SE" sz="1800" dirty="0" smtClean="0"/>
          </a:p>
        </p:txBody>
      </p:sp>
      <p:sp>
        <p:nvSpPr>
          <p:cNvPr id="70660" name="Slide Number Placeholder 3"/>
          <p:cNvSpPr>
            <a:spLocks noGrp="1"/>
          </p:cNvSpPr>
          <p:nvPr>
            <p:ph type="sldNum" sz="quarter" idx="5"/>
          </p:nvPr>
        </p:nvSpPr>
        <p:spPr>
          <a:noFill/>
        </p:spPr>
        <p:txBody>
          <a:bodyPr/>
          <a:lstStyle/>
          <a:p>
            <a:fld id="{17022227-EA3D-4B36-9F75-2D9C3CA7B3FE}" type="slidenum">
              <a:rPr lang="en-US" smtClean="0"/>
              <a:pPr/>
              <a:t>8</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pPr eaLnBrk="1" hangingPunct="1"/>
            <a:endParaRPr lang="sv-SE" smtClean="0"/>
          </a:p>
        </p:txBody>
      </p:sp>
      <p:sp>
        <p:nvSpPr>
          <p:cNvPr id="71684" name="Slide Number Placeholder 3"/>
          <p:cNvSpPr>
            <a:spLocks noGrp="1"/>
          </p:cNvSpPr>
          <p:nvPr>
            <p:ph type="sldNum" sz="quarter" idx="5"/>
          </p:nvPr>
        </p:nvSpPr>
        <p:spPr>
          <a:noFill/>
        </p:spPr>
        <p:txBody>
          <a:bodyPr/>
          <a:lstStyle/>
          <a:p>
            <a:fld id="{6C680860-2D2E-488F-BFF8-2FFFEA312BCF}" type="slidenum">
              <a:rPr lang="en-US" smtClean="0"/>
              <a:pPr/>
              <a:t>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40" descr="process management"/>
          <p:cNvPicPr>
            <a:picLocks noChangeAspect="1" noChangeArrowheads="1"/>
          </p:cNvPicPr>
          <p:nvPr/>
        </p:nvPicPr>
        <p:blipFill>
          <a:blip r:embed="rId2" cstate="print"/>
          <a:srcRect/>
          <a:stretch>
            <a:fillRect/>
          </a:stretch>
        </p:blipFill>
        <p:spPr bwMode="auto">
          <a:xfrm>
            <a:off x="5822950" y="4700588"/>
            <a:ext cx="2482850" cy="1662112"/>
          </a:xfrm>
          <a:prstGeom prst="rect">
            <a:avLst/>
          </a:prstGeom>
          <a:noFill/>
          <a:ln w="9525">
            <a:noFill/>
            <a:miter lim="800000"/>
            <a:headEnd/>
            <a:tailEnd/>
          </a:ln>
        </p:spPr>
      </p:pic>
      <p:sp>
        <p:nvSpPr>
          <p:cNvPr id="4" name="Line 13"/>
          <p:cNvSpPr>
            <a:spLocks noChangeShapeType="1"/>
          </p:cNvSpPr>
          <p:nvPr/>
        </p:nvSpPr>
        <p:spPr bwMode="auto">
          <a:xfrm>
            <a:off x="0" y="2557463"/>
            <a:ext cx="8059738" cy="0"/>
          </a:xfrm>
          <a:prstGeom prst="line">
            <a:avLst/>
          </a:prstGeom>
          <a:noFill/>
          <a:ln w="9525">
            <a:solidFill>
              <a:schemeClr val="hlink"/>
            </a:solidFill>
            <a:round/>
            <a:headEnd/>
            <a:tailEnd/>
          </a:ln>
          <a:effectLst/>
        </p:spPr>
        <p:txBody>
          <a:bodyPr wrap="none" anchor="ctr"/>
          <a:lstStyle/>
          <a:p>
            <a:pPr>
              <a:defRPr/>
            </a:pPr>
            <a:endParaRPr lang="sv-SE">
              <a:latin typeface="Arial" charset="0"/>
            </a:endParaRPr>
          </a:p>
        </p:txBody>
      </p:sp>
      <p:sp>
        <p:nvSpPr>
          <p:cNvPr id="5" name="Line 14"/>
          <p:cNvSpPr>
            <a:spLocks noChangeShapeType="1"/>
          </p:cNvSpPr>
          <p:nvPr/>
        </p:nvSpPr>
        <p:spPr bwMode="auto">
          <a:xfrm>
            <a:off x="1952625" y="0"/>
            <a:ext cx="0" cy="3436938"/>
          </a:xfrm>
          <a:prstGeom prst="line">
            <a:avLst/>
          </a:prstGeom>
          <a:noFill/>
          <a:ln w="9525">
            <a:solidFill>
              <a:schemeClr val="hlink"/>
            </a:solidFill>
            <a:round/>
            <a:headEnd/>
            <a:tailEnd/>
          </a:ln>
          <a:effectLst/>
        </p:spPr>
        <p:txBody>
          <a:bodyPr wrap="none" anchor="ctr"/>
          <a:lstStyle/>
          <a:p>
            <a:pPr>
              <a:defRPr/>
            </a:pPr>
            <a:endParaRPr lang="sv-SE">
              <a:latin typeface="Arial" charset="0"/>
            </a:endParaRPr>
          </a:p>
        </p:txBody>
      </p:sp>
      <p:sp>
        <p:nvSpPr>
          <p:cNvPr id="6" name="Text Box 42"/>
          <p:cNvSpPr txBox="1">
            <a:spLocks noChangeArrowheads="1"/>
          </p:cNvSpPr>
          <p:nvPr/>
        </p:nvSpPr>
        <p:spPr bwMode="auto">
          <a:xfrm>
            <a:off x="6084888" y="6602413"/>
            <a:ext cx="2138362" cy="214312"/>
          </a:xfrm>
          <a:prstGeom prst="rect">
            <a:avLst/>
          </a:prstGeom>
          <a:noFill/>
          <a:ln w="9525">
            <a:noFill/>
            <a:miter lim="800000"/>
            <a:headEnd/>
            <a:tailEnd/>
          </a:ln>
          <a:effectLst/>
        </p:spPr>
        <p:txBody>
          <a:bodyPr lIns="54000" rIns="54000">
            <a:spAutoFit/>
          </a:bodyPr>
          <a:lstStyle/>
          <a:p>
            <a:pPr algn="l">
              <a:defRPr/>
            </a:pPr>
            <a:r>
              <a:rPr lang="sv-SE" sz="800" b="0" i="1">
                <a:solidFill>
                  <a:schemeClr val="tx1"/>
                </a:solidFill>
                <a:latin typeface="Arial" charset="0"/>
              </a:rPr>
              <a:t>Rosemount Tank Radar AB Confidential</a:t>
            </a:r>
            <a:endParaRPr lang="en-US" sz="800" b="0" i="1">
              <a:solidFill>
                <a:schemeClr val="tx1"/>
              </a:solidFill>
              <a:latin typeface="Arial" charset="0"/>
            </a:endParaRPr>
          </a:p>
        </p:txBody>
      </p:sp>
      <p:pic>
        <p:nvPicPr>
          <p:cNvPr id="7" name="Picture 51" descr="Rosemount_Tank_Gauging_blue"/>
          <p:cNvPicPr>
            <a:picLocks noChangeAspect="1" noChangeArrowheads="1"/>
          </p:cNvPicPr>
          <p:nvPr/>
        </p:nvPicPr>
        <p:blipFill>
          <a:blip r:embed="rId3" cstate="print"/>
          <a:srcRect/>
          <a:stretch>
            <a:fillRect/>
          </a:stretch>
        </p:blipFill>
        <p:spPr bwMode="auto">
          <a:xfrm>
            <a:off x="1042988" y="5570538"/>
            <a:ext cx="1770062" cy="568325"/>
          </a:xfrm>
          <a:prstGeom prst="rect">
            <a:avLst/>
          </a:prstGeom>
          <a:noFill/>
          <a:ln w="9525">
            <a:noFill/>
            <a:miter lim="800000"/>
            <a:headEnd/>
            <a:tailEnd/>
          </a:ln>
        </p:spPr>
      </p:pic>
      <p:pic>
        <p:nvPicPr>
          <p:cNvPr id="8" name="Picture 53" descr="raptor logo jpg"/>
          <p:cNvPicPr>
            <a:picLocks noChangeAspect="1" noChangeArrowheads="1"/>
          </p:cNvPicPr>
          <p:nvPr userDrawn="1"/>
        </p:nvPicPr>
        <p:blipFill>
          <a:blip r:embed="rId4" cstate="print"/>
          <a:srcRect/>
          <a:stretch>
            <a:fillRect/>
          </a:stretch>
        </p:blipFill>
        <p:spPr bwMode="auto">
          <a:xfrm>
            <a:off x="2124075" y="981075"/>
            <a:ext cx="5499100" cy="1495425"/>
          </a:xfrm>
          <a:prstGeom prst="rect">
            <a:avLst/>
          </a:prstGeom>
          <a:noFill/>
          <a:ln w="9525">
            <a:noFill/>
            <a:miter lim="800000"/>
            <a:headEnd/>
            <a:tailEnd/>
          </a:ln>
        </p:spPr>
      </p:pic>
      <p:sp>
        <p:nvSpPr>
          <p:cNvPr id="22532" name="Rectangle 4"/>
          <p:cNvSpPr>
            <a:spLocks noGrp="1" noChangeArrowheads="1"/>
          </p:cNvSpPr>
          <p:nvPr>
            <p:ph type="subTitle" idx="1"/>
          </p:nvPr>
        </p:nvSpPr>
        <p:spPr>
          <a:xfrm>
            <a:off x="2057400" y="2692400"/>
            <a:ext cx="5575300" cy="16510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57"/>
          <p:cNvSpPr>
            <a:spLocks noGrp="1" noChangeArrowheads="1"/>
          </p:cNvSpPr>
          <p:nvPr>
            <p:ph type="dt" sz="half" idx="10"/>
          </p:nvPr>
        </p:nvSpPr>
        <p:spPr/>
        <p:txBody>
          <a:bodyPr/>
          <a:lstStyle>
            <a:lvl1pPr>
              <a:defRPr/>
            </a:lvl1pPr>
          </a:lstStyle>
          <a:p>
            <a:pPr>
              <a:defRPr/>
            </a:pPr>
            <a:endParaRPr lang="en-US"/>
          </a:p>
        </p:txBody>
      </p:sp>
      <p:sp>
        <p:nvSpPr>
          <p:cNvPr id="5" name="Rectangle 58"/>
          <p:cNvSpPr>
            <a:spLocks noGrp="1" noChangeArrowheads="1"/>
          </p:cNvSpPr>
          <p:nvPr>
            <p:ph type="ftr" sz="quarter" idx="11"/>
          </p:nvPr>
        </p:nvSpPr>
        <p:spPr/>
        <p:txBody>
          <a:bodyPr/>
          <a:lstStyle>
            <a:lvl1pPr>
              <a:defRPr/>
            </a:lvl1pPr>
          </a:lstStyle>
          <a:p>
            <a:pPr>
              <a:defRPr/>
            </a:pPr>
            <a:endParaRPr lang="en-US"/>
          </a:p>
        </p:txBody>
      </p:sp>
      <p:sp>
        <p:nvSpPr>
          <p:cNvPr id="6" name="Rectangle 59"/>
          <p:cNvSpPr>
            <a:spLocks noGrp="1" noChangeArrowheads="1"/>
          </p:cNvSpPr>
          <p:nvPr>
            <p:ph type="sldNum" sz="quarter" idx="12"/>
          </p:nvPr>
        </p:nvSpPr>
        <p:spPr/>
        <p:txBody>
          <a:bodyPr/>
          <a:lstStyle>
            <a:lvl1pPr>
              <a:defRPr/>
            </a:lvl1pPr>
          </a:lstStyle>
          <a:p>
            <a:pPr>
              <a:defRPr/>
            </a:pPr>
            <a:fld id="{D507B02A-A3AF-469B-B7E7-9E9D62B3AD9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9425" y="406400"/>
            <a:ext cx="2085975" cy="5346700"/>
          </a:xfrm>
        </p:spPr>
        <p:txBody>
          <a:bodyPr vert="eaVert"/>
          <a:lstStyle/>
          <a:p>
            <a:r>
              <a:rPr lang="en-US" smtClean="0"/>
              <a:t>Click to edit Master title style</a:t>
            </a:r>
            <a:endParaRPr lang="sv-SE"/>
          </a:p>
        </p:txBody>
      </p:sp>
      <p:sp>
        <p:nvSpPr>
          <p:cNvPr id="3" name="Vertical Text Placeholder 2"/>
          <p:cNvSpPr>
            <a:spLocks noGrp="1"/>
          </p:cNvSpPr>
          <p:nvPr>
            <p:ph type="body" orient="vert" idx="1"/>
          </p:nvPr>
        </p:nvSpPr>
        <p:spPr>
          <a:xfrm>
            <a:off x="571500" y="406400"/>
            <a:ext cx="6105525" cy="5346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57"/>
          <p:cNvSpPr>
            <a:spLocks noGrp="1" noChangeArrowheads="1"/>
          </p:cNvSpPr>
          <p:nvPr>
            <p:ph type="dt" sz="half" idx="10"/>
          </p:nvPr>
        </p:nvSpPr>
        <p:spPr/>
        <p:txBody>
          <a:bodyPr/>
          <a:lstStyle>
            <a:lvl1pPr>
              <a:defRPr/>
            </a:lvl1pPr>
          </a:lstStyle>
          <a:p>
            <a:pPr>
              <a:defRPr/>
            </a:pPr>
            <a:endParaRPr lang="en-US"/>
          </a:p>
        </p:txBody>
      </p:sp>
      <p:sp>
        <p:nvSpPr>
          <p:cNvPr id="5" name="Rectangle 58"/>
          <p:cNvSpPr>
            <a:spLocks noGrp="1" noChangeArrowheads="1"/>
          </p:cNvSpPr>
          <p:nvPr>
            <p:ph type="ftr" sz="quarter" idx="11"/>
          </p:nvPr>
        </p:nvSpPr>
        <p:spPr/>
        <p:txBody>
          <a:bodyPr/>
          <a:lstStyle>
            <a:lvl1pPr>
              <a:defRPr/>
            </a:lvl1pPr>
          </a:lstStyle>
          <a:p>
            <a:pPr>
              <a:defRPr/>
            </a:pPr>
            <a:endParaRPr lang="en-US"/>
          </a:p>
        </p:txBody>
      </p:sp>
      <p:sp>
        <p:nvSpPr>
          <p:cNvPr id="6" name="Rectangle 59"/>
          <p:cNvSpPr>
            <a:spLocks noGrp="1" noChangeArrowheads="1"/>
          </p:cNvSpPr>
          <p:nvPr>
            <p:ph type="sldNum" sz="quarter" idx="12"/>
          </p:nvPr>
        </p:nvSpPr>
        <p:spPr/>
        <p:txBody>
          <a:bodyPr/>
          <a:lstStyle>
            <a:lvl1pPr>
              <a:defRPr/>
            </a:lvl1pPr>
          </a:lstStyle>
          <a:p>
            <a:pPr>
              <a:defRPr/>
            </a:pPr>
            <a:fld id="{7BBEFE29-8E0B-4631-8BB1-DE76031142BF}"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07950" y="0"/>
            <a:ext cx="8856663" cy="66690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cSld>
  <p:clrMapOvr>
    <a:masterClrMapping/>
  </p:clrMapOvr>
  <p:transition>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57"/>
          <p:cNvSpPr>
            <a:spLocks noGrp="1" noChangeArrowheads="1"/>
          </p:cNvSpPr>
          <p:nvPr>
            <p:ph type="dt" sz="half" idx="10"/>
          </p:nvPr>
        </p:nvSpPr>
        <p:spPr/>
        <p:txBody>
          <a:bodyPr/>
          <a:lstStyle>
            <a:lvl1pPr>
              <a:defRPr/>
            </a:lvl1pPr>
          </a:lstStyle>
          <a:p>
            <a:pPr>
              <a:defRPr/>
            </a:pPr>
            <a:endParaRPr lang="en-US"/>
          </a:p>
        </p:txBody>
      </p:sp>
      <p:sp>
        <p:nvSpPr>
          <p:cNvPr id="5" name="Rectangle 58"/>
          <p:cNvSpPr>
            <a:spLocks noGrp="1" noChangeArrowheads="1"/>
          </p:cNvSpPr>
          <p:nvPr>
            <p:ph type="ftr" sz="quarter" idx="11"/>
          </p:nvPr>
        </p:nvSpPr>
        <p:spPr/>
        <p:txBody>
          <a:bodyPr/>
          <a:lstStyle>
            <a:lvl1pPr>
              <a:defRPr/>
            </a:lvl1pPr>
          </a:lstStyle>
          <a:p>
            <a:pPr>
              <a:defRPr/>
            </a:pPr>
            <a:endParaRPr lang="en-US"/>
          </a:p>
        </p:txBody>
      </p:sp>
      <p:sp>
        <p:nvSpPr>
          <p:cNvPr id="6" name="Rectangle 59"/>
          <p:cNvSpPr>
            <a:spLocks noGrp="1" noChangeArrowheads="1"/>
          </p:cNvSpPr>
          <p:nvPr>
            <p:ph type="sldNum" sz="quarter" idx="12"/>
          </p:nvPr>
        </p:nvSpPr>
        <p:spPr/>
        <p:txBody>
          <a:bodyPr/>
          <a:lstStyle>
            <a:lvl1pPr>
              <a:defRPr/>
            </a:lvl1pPr>
          </a:lstStyle>
          <a:p>
            <a:pPr>
              <a:defRPr/>
            </a:pPr>
            <a:fld id="{15C2FF4B-4C36-4085-9DDE-6BCD60FDE17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sv-S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7"/>
          <p:cNvSpPr>
            <a:spLocks noGrp="1" noChangeArrowheads="1"/>
          </p:cNvSpPr>
          <p:nvPr>
            <p:ph type="dt" sz="half" idx="10"/>
          </p:nvPr>
        </p:nvSpPr>
        <p:spPr/>
        <p:txBody>
          <a:bodyPr/>
          <a:lstStyle>
            <a:lvl1pPr>
              <a:defRPr/>
            </a:lvl1pPr>
          </a:lstStyle>
          <a:p>
            <a:pPr>
              <a:defRPr/>
            </a:pPr>
            <a:endParaRPr lang="en-US"/>
          </a:p>
        </p:txBody>
      </p:sp>
      <p:sp>
        <p:nvSpPr>
          <p:cNvPr id="5" name="Rectangle 58"/>
          <p:cNvSpPr>
            <a:spLocks noGrp="1" noChangeArrowheads="1"/>
          </p:cNvSpPr>
          <p:nvPr>
            <p:ph type="ftr" sz="quarter" idx="11"/>
          </p:nvPr>
        </p:nvSpPr>
        <p:spPr/>
        <p:txBody>
          <a:bodyPr/>
          <a:lstStyle>
            <a:lvl1pPr>
              <a:defRPr/>
            </a:lvl1pPr>
          </a:lstStyle>
          <a:p>
            <a:pPr>
              <a:defRPr/>
            </a:pPr>
            <a:endParaRPr lang="en-US"/>
          </a:p>
        </p:txBody>
      </p:sp>
      <p:sp>
        <p:nvSpPr>
          <p:cNvPr id="6" name="Rectangle 59"/>
          <p:cNvSpPr>
            <a:spLocks noGrp="1" noChangeArrowheads="1"/>
          </p:cNvSpPr>
          <p:nvPr>
            <p:ph type="sldNum" sz="quarter" idx="12"/>
          </p:nvPr>
        </p:nvSpPr>
        <p:spPr/>
        <p:txBody>
          <a:bodyPr/>
          <a:lstStyle>
            <a:lvl1pPr>
              <a:defRPr/>
            </a:lvl1pPr>
          </a:lstStyle>
          <a:p>
            <a:pPr>
              <a:defRPr/>
            </a:pPr>
            <a:fld id="{A437BCDA-38BC-4EC0-B849-A63529C316E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571500" y="1206500"/>
            <a:ext cx="4095750" cy="454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4819650" y="1206500"/>
            <a:ext cx="4095750" cy="454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Rectangle 57"/>
          <p:cNvSpPr>
            <a:spLocks noGrp="1" noChangeArrowheads="1"/>
          </p:cNvSpPr>
          <p:nvPr>
            <p:ph type="dt" sz="half" idx="10"/>
          </p:nvPr>
        </p:nvSpPr>
        <p:spPr/>
        <p:txBody>
          <a:bodyPr/>
          <a:lstStyle>
            <a:lvl1pPr>
              <a:defRPr/>
            </a:lvl1pPr>
          </a:lstStyle>
          <a:p>
            <a:pPr>
              <a:defRPr/>
            </a:pPr>
            <a:endParaRPr lang="en-US"/>
          </a:p>
        </p:txBody>
      </p:sp>
      <p:sp>
        <p:nvSpPr>
          <p:cNvPr id="6" name="Rectangle 58"/>
          <p:cNvSpPr>
            <a:spLocks noGrp="1" noChangeArrowheads="1"/>
          </p:cNvSpPr>
          <p:nvPr>
            <p:ph type="ftr" sz="quarter" idx="11"/>
          </p:nvPr>
        </p:nvSpPr>
        <p:spPr/>
        <p:txBody>
          <a:bodyPr/>
          <a:lstStyle>
            <a:lvl1pPr>
              <a:defRPr/>
            </a:lvl1pPr>
          </a:lstStyle>
          <a:p>
            <a:pPr>
              <a:defRPr/>
            </a:pPr>
            <a:endParaRPr lang="en-US"/>
          </a:p>
        </p:txBody>
      </p:sp>
      <p:sp>
        <p:nvSpPr>
          <p:cNvPr id="7" name="Rectangle 59"/>
          <p:cNvSpPr>
            <a:spLocks noGrp="1" noChangeArrowheads="1"/>
          </p:cNvSpPr>
          <p:nvPr>
            <p:ph type="sldNum" sz="quarter" idx="12"/>
          </p:nvPr>
        </p:nvSpPr>
        <p:spPr/>
        <p:txBody>
          <a:bodyPr/>
          <a:lstStyle>
            <a:lvl1pPr>
              <a:defRPr/>
            </a:lvl1pPr>
          </a:lstStyle>
          <a:p>
            <a:pPr>
              <a:defRPr/>
            </a:pPr>
            <a:fld id="{14FDB8D6-AAD1-42F0-B947-9E6F244F733A}"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sv-S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7" name="Rectangle 57"/>
          <p:cNvSpPr>
            <a:spLocks noGrp="1" noChangeArrowheads="1"/>
          </p:cNvSpPr>
          <p:nvPr>
            <p:ph type="dt" sz="half" idx="10"/>
          </p:nvPr>
        </p:nvSpPr>
        <p:spPr/>
        <p:txBody>
          <a:bodyPr/>
          <a:lstStyle>
            <a:lvl1pPr>
              <a:defRPr/>
            </a:lvl1pPr>
          </a:lstStyle>
          <a:p>
            <a:pPr>
              <a:defRPr/>
            </a:pPr>
            <a:endParaRPr lang="en-US"/>
          </a:p>
        </p:txBody>
      </p:sp>
      <p:sp>
        <p:nvSpPr>
          <p:cNvPr id="8" name="Rectangle 58"/>
          <p:cNvSpPr>
            <a:spLocks noGrp="1" noChangeArrowheads="1"/>
          </p:cNvSpPr>
          <p:nvPr>
            <p:ph type="ftr" sz="quarter" idx="11"/>
          </p:nvPr>
        </p:nvSpPr>
        <p:spPr/>
        <p:txBody>
          <a:bodyPr/>
          <a:lstStyle>
            <a:lvl1pPr>
              <a:defRPr/>
            </a:lvl1pPr>
          </a:lstStyle>
          <a:p>
            <a:pPr>
              <a:defRPr/>
            </a:pPr>
            <a:endParaRPr lang="en-US"/>
          </a:p>
        </p:txBody>
      </p:sp>
      <p:sp>
        <p:nvSpPr>
          <p:cNvPr id="9" name="Rectangle 59"/>
          <p:cNvSpPr>
            <a:spLocks noGrp="1" noChangeArrowheads="1"/>
          </p:cNvSpPr>
          <p:nvPr>
            <p:ph type="sldNum" sz="quarter" idx="12"/>
          </p:nvPr>
        </p:nvSpPr>
        <p:spPr/>
        <p:txBody>
          <a:bodyPr/>
          <a:lstStyle>
            <a:lvl1pPr>
              <a:defRPr/>
            </a:lvl1pPr>
          </a:lstStyle>
          <a:p>
            <a:pPr>
              <a:defRPr/>
            </a:pPr>
            <a:fld id="{779A377B-315D-4D1F-AEF9-678DFE1D1CC1}"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Rectangle 57"/>
          <p:cNvSpPr>
            <a:spLocks noGrp="1" noChangeArrowheads="1"/>
          </p:cNvSpPr>
          <p:nvPr>
            <p:ph type="dt" sz="half" idx="10"/>
          </p:nvPr>
        </p:nvSpPr>
        <p:spPr/>
        <p:txBody>
          <a:bodyPr/>
          <a:lstStyle>
            <a:lvl1pPr>
              <a:defRPr/>
            </a:lvl1pPr>
          </a:lstStyle>
          <a:p>
            <a:pPr>
              <a:defRPr/>
            </a:pPr>
            <a:endParaRPr lang="en-US"/>
          </a:p>
        </p:txBody>
      </p:sp>
      <p:sp>
        <p:nvSpPr>
          <p:cNvPr id="4" name="Rectangle 58"/>
          <p:cNvSpPr>
            <a:spLocks noGrp="1" noChangeArrowheads="1"/>
          </p:cNvSpPr>
          <p:nvPr>
            <p:ph type="ftr" sz="quarter" idx="11"/>
          </p:nvPr>
        </p:nvSpPr>
        <p:spPr/>
        <p:txBody>
          <a:bodyPr/>
          <a:lstStyle>
            <a:lvl1pPr>
              <a:defRPr/>
            </a:lvl1pPr>
          </a:lstStyle>
          <a:p>
            <a:pPr>
              <a:defRPr/>
            </a:pPr>
            <a:endParaRPr lang="en-US"/>
          </a:p>
        </p:txBody>
      </p:sp>
      <p:sp>
        <p:nvSpPr>
          <p:cNvPr id="5" name="Rectangle 59"/>
          <p:cNvSpPr>
            <a:spLocks noGrp="1" noChangeArrowheads="1"/>
          </p:cNvSpPr>
          <p:nvPr>
            <p:ph type="sldNum" sz="quarter" idx="12"/>
          </p:nvPr>
        </p:nvSpPr>
        <p:spPr/>
        <p:txBody>
          <a:bodyPr/>
          <a:lstStyle>
            <a:lvl1pPr>
              <a:defRPr/>
            </a:lvl1pPr>
          </a:lstStyle>
          <a:p>
            <a:pPr>
              <a:defRPr/>
            </a:pPr>
            <a:fld id="{40D1C63F-BB1F-4415-9F56-F2759CEF6CAD}"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7"/>
          <p:cNvSpPr>
            <a:spLocks noGrp="1" noChangeArrowheads="1"/>
          </p:cNvSpPr>
          <p:nvPr>
            <p:ph type="dt" sz="half" idx="10"/>
          </p:nvPr>
        </p:nvSpPr>
        <p:spPr/>
        <p:txBody>
          <a:bodyPr/>
          <a:lstStyle>
            <a:lvl1pPr>
              <a:defRPr/>
            </a:lvl1pPr>
          </a:lstStyle>
          <a:p>
            <a:pPr>
              <a:defRPr/>
            </a:pPr>
            <a:endParaRPr lang="en-US"/>
          </a:p>
        </p:txBody>
      </p:sp>
      <p:sp>
        <p:nvSpPr>
          <p:cNvPr id="3" name="Rectangle 58"/>
          <p:cNvSpPr>
            <a:spLocks noGrp="1" noChangeArrowheads="1"/>
          </p:cNvSpPr>
          <p:nvPr>
            <p:ph type="ftr" sz="quarter" idx="11"/>
          </p:nvPr>
        </p:nvSpPr>
        <p:spPr/>
        <p:txBody>
          <a:bodyPr/>
          <a:lstStyle>
            <a:lvl1pPr>
              <a:defRPr/>
            </a:lvl1pPr>
          </a:lstStyle>
          <a:p>
            <a:pPr>
              <a:defRPr/>
            </a:pPr>
            <a:endParaRPr lang="en-US"/>
          </a:p>
        </p:txBody>
      </p:sp>
      <p:sp>
        <p:nvSpPr>
          <p:cNvPr id="4" name="Rectangle 59"/>
          <p:cNvSpPr>
            <a:spLocks noGrp="1" noChangeArrowheads="1"/>
          </p:cNvSpPr>
          <p:nvPr>
            <p:ph type="sldNum" sz="quarter" idx="12"/>
          </p:nvPr>
        </p:nvSpPr>
        <p:spPr/>
        <p:txBody>
          <a:bodyPr/>
          <a:lstStyle>
            <a:lvl1pPr>
              <a:defRPr/>
            </a:lvl1pPr>
          </a:lstStyle>
          <a:p>
            <a:pPr>
              <a:defRPr/>
            </a:pPr>
            <a:fld id="{ED02A8CF-F4D3-4016-AB1C-44CC0A603890}"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sv-S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7"/>
          <p:cNvSpPr>
            <a:spLocks noGrp="1" noChangeArrowheads="1"/>
          </p:cNvSpPr>
          <p:nvPr>
            <p:ph type="dt" sz="half" idx="10"/>
          </p:nvPr>
        </p:nvSpPr>
        <p:spPr/>
        <p:txBody>
          <a:bodyPr/>
          <a:lstStyle>
            <a:lvl1pPr>
              <a:defRPr/>
            </a:lvl1pPr>
          </a:lstStyle>
          <a:p>
            <a:pPr>
              <a:defRPr/>
            </a:pPr>
            <a:endParaRPr lang="en-US"/>
          </a:p>
        </p:txBody>
      </p:sp>
      <p:sp>
        <p:nvSpPr>
          <p:cNvPr id="6" name="Rectangle 58"/>
          <p:cNvSpPr>
            <a:spLocks noGrp="1" noChangeArrowheads="1"/>
          </p:cNvSpPr>
          <p:nvPr>
            <p:ph type="ftr" sz="quarter" idx="11"/>
          </p:nvPr>
        </p:nvSpPr>
        <p:spPr/>
        <p:txBody>
          <a:bodyPr/>
          <a:lstStyle>
            <a:lvl1pPr>
              <a:defRPr/>
            </a:lvl1pPr>
          </a:lstStyle>
          <a:p>
            <a:pPr>
              <a:defRPr/>
            </a:pPr>
            <a:endParaRPr lang="en-US"/>
          </a:p>
        </p:txBody>
      </p:sp>
      <p:sp>
        <p:nvSpPr>
          <p:cNvPr id="7" name="Rectangle 59"/>
          <p:cNvSpPr>
            <a:spLocks noGrp="1" noChangeArrowheads="1"/>
          </p:cNvSpPr>
          <p:nvPr>
            <p:ph type="sldNum" sz="quarter" idx="12"/>
          </p:nvPr>
        </p:nvSpPr>
        <p:spPr/>
        <p:txBody>
          <a:bodyPr/>
          <a:lstStyle>
            <a:lvl1pPr>
              <a:defRPr/>
            </a:lvl1pPr>
          </a:lstStyle>
          <a:p>
            <a:pPr>
              <a:defRPr/>
            </a:pPr>
            <a:fld id="{1510B782-8826-426D-9232-953B3E0F6906}"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sv-S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sv-SE"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7"/>
          <p:cNvSpPr>
            <a:spLocks noGrp="1" noChangeArrowheads="1"/>
          </p:cNvSpPr>
          <p:nvPr>
            <p:ph type="dt" sz="half" idx="10"/>
          </p:nvPr>
        </p:nvSpPr>
        <p:spPr/>
        <p:txBody>
          <a:bodyPr/>
          <a:lstStyle>
            <a:lvl1pPr>
              <a:defRPr/>
            </a:lvl1pPr>
          </a:lstStyle>
          <a:p>
            <a:pPr>
              <a:defRPr/>
            </a:pPr>
            <a:endParaRPr lang="en-US"/>
          </a:p>
        </p:txBody>
      </p:sp>
      <p:sp>
        <p:nvSpPr>
          <p:cNvPr id="6" name="Rectangle 58"/>
          <p:cNvSpPr>
            <a:spLocks noGrp="1" noChangeArrowheads="1"/>
          </p:cNvSpPr>
          <p:nvPr>
            <p:ph type="ftr" sz="quarter" idx="11"/>
          </p:nvPr>
        </p:nvSpPr>
        <p:spPr/>
        <p:txBody>
          <a:bodyPr/>
          <a:lstStyle>
            <a:lvl1pPr>
              <a:defRPr/>
            </a:lvl1pPr>
          </a:lstStyle>
          <a:p>
            <a:pPr>
              <a:defRPr/>
            </a:pPr>
            <a:endParaRPr lang="en-US"/>
          </a:p>
        </p:txBody>
      </p:sp>
      <p:sp>
        <p:nvSpPr>
          <p:cNvPr id="7" name="Rectangle 59"/>
          <p:cNvSpPr>
            <a:spLocks noGrp="1" noChangeArrowheads="1"/>
          </p:cNvSpPr>
          <p:nvPr>
            <p:ph type="sldNum" sz="quarter" idx="12"/>
          </p:nvPr>
        </p:nvSpPr>
        <p:spPr/>
        <p:txBody>
          <a:bodyPr/>
          <a:lstStyle>
            <a:lvl1pPr>
              <a:defRPr/>
            </a:lvl1pPr>
          </a:lstStyle>
          <a:p>
            <a:pPr>
              <a:defRPr/>
            </a:pPr>
            <a:fld id="{3F60395C-0B72-4A8A-9D5F-E0608F4177BA}"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43" descr="process management"/>
          <p:cNvPicPr>
            <a:picLocks noChangeAspect="1" noChangeArrowheads="1"/>
          </p:cNvPicPr>
          <p:nvPr/>
        </p:nvPicPr>
        <p:blipFill>
          <a:blip r:embed="rId14" cstate="print"/>
          <a:srcRect/>
          <a:stretch>
            <a:fillRect/>
          </a:stretch>
        </p:blipFill>
        <p:spPr bwMode="auto">
          <a:xfrm>
            <a:off x="7156450" y="5519738"/>
            <a:ext cx="1746250" cy="1168400"/>
          </a:xfrm>
          <a:prstGeom prst="rect">
            <a:avLst/>
          </a:prstGeom>
          <a:noFill/>
          <a:ln w="9525">
            <a:noFill/>
            <a:miter lim="800000"/>
            <a:headEnd/>
            <a:tailEnd/>
          </a:ln>
        </p:spPr>
      </p:pic>
      <p:sp>
        <p:nvSpPr>
          <p:cNvPr id="2" name="Rectangle 2"/>
          <p:cNvSpPr>
            <a:spLocks noGrp="1" noChangeArrowheads="1"/>
          </p:cNvSpPr>
          <p:nvPr>
            <p:ph type="title"/>
          </p:nvPr>
        </p:nvSpPr>
        <p:spPr bwMode="auto">
          <a:xfrm>
            <a:off x="584200" y="406400"/>
            <a:ext cx="7594600" cy="723900"/>
          </a:xfrm>
          <a:prstGeom prst="rect">
            <a:avLst/>
          </a:prstGeom>
          <a:noFill/>
          <a:ln w="9525">
            <a:noFill/>
            <a:miter lim="800000"/>
            <a:headEnd/>
            <a:tailEnd/>
          </a:ln>
          <a:effectLst>
            <a:outerShdw dist="35921" dir="2700000" algn="ctr" rotWithShape="0">
              <a:schemeClr val="bg1"/>
            </a:outerShdw>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6148" name="Rectangle 3"/>
          <p:cNvSpPr>
            <a:spLocks noGrp="1" noChangeArrowheads="1"/>
          </p:cNvSpPr>
          <p:nvPr>
            <p:ph type="body" idx="1"/>
          </p:nvPr>
        </p:nvSpPr>
        <p:spPr bwMode="auto">
          <a:xfrm>
            <a:off x="571500" y="1206500"/>
            <a:ext cx="8343900" cy="4546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58" name="Line 34"/>
          <p:cNvSpPr>
            <a:spLocks noChangeShapeType="1"/>
          </p:cNvSpPr>
          <p:nvPr/>
        </p:nvSpPr>
        <p:spPr bwMode="auto">
          <a:xfrm flipV="1">
            <a:off x="469900" y="0"/>
            <a:ext cx="0" cy="6057900"/>
          </a:xfrm>
          <a:prstGeom prst="line">
            <a:avLst/>
          </a:prstGeom>
          <a:noFill/>
          <a:ln w="9525">
            <a:solidFill>
              <a:schemeClr val="hlink"/>
            </a:solidFill>
            <a:round/>
            <a:headEnd/>
            <a:tailEnd/>
          </a:ln>
          <a:effectLst/>
        </p:spPr>
        <p:txBody>
          <a:bodyPr wrap="none" anchor="ctr"/>
          <a:lstStyle/>
          <a:p>
            <a:pPr>
              <a:defRPr/>
            </a:pPr>
            <a:endParaRPr lang="sv-SE">
              <a:latin typeface="Arial" charset="0"/>
            </a:endParaRPr>
          </a:p>
        </p:txBody>
      </p:sp>
      <p:sp>
        <p:nvSpPr>
          <p:cNvPr id="1044" name="Line 20"/>
          <p:cNvSpPr>
            <a:spLocks noChangeShapeType="1"/>
          </p:cNvSpPr>
          <p:nvPr/>
        </p:nvSpPr>
        <p:spPr bwMode="auto">
          <a:xfrm>
            <a:off x="0" y="1087438"/>
            <a:ext cx="8724900" cy="0"/>
          </a:xfrm>
          <a:prstGeom prst="line">
            <a:avLst/>
          </a:prstGeom>
          <a:noFill/>
          <a:ln w="9525">
            <a:solidFill>
              <a:schemeClr val="hlink"/>
            </a:solidFill>
            <a:round/>
            <a:headEnd/>
            <a:tailEnd/>
          </a:ln>
          <a:effectLst/>
        </p:spPr>
        <p:txBody>
          <a:bodyPr wrap="none" anchor="ctr"/>
          <a:lstStyle/>
          <a:p>
            <a:pPr>
              <a:defRPr/>
            </a:pPr>
            <a:endParaRPr lang="sv-SE">
              <a:latin typeface="Arial" charset="0"/>
            </a:endParaRPr>
          </a:p>
        </p:txBody>
      </p:sp>
      <p:sp>
        <p:nvSpPr>
          <p:cNvPr id="1069" name="Rectangle 45"/>
          <p:cNvSpPr>
            <a:spLocks noChangeArrowheads="1"/>
          </p:cNvSpPr>
          <p:nvPr/>
        </p:nvSpPr>
        <p:spPr bwMode="auto">
          <a:xfrm>
            <a:off x="403225" y="6400800"/>
            <a:ext cx="1392238" cy="482600"/>
          </a:xfrm>
          <a:prstGeom prst="rect">
            <a:avLst/>
          </a:prstGeom>
          <a:noFill/>
          <a:ln w="9525">
            <a:noFill/>
            <a:miter lim="800000"/>
            <a:headEnd/>
            <a:tailEnd/>
          </a:ln>
          <a:effectLst/>
        </p:spPr>
        <p:txBody>
          <a:bodyPr wrap="none">
            <a:spAutoFit/>
          </a:bodyPr>
          <a:lstStyle/>
          <a:p>
            <a:pPr algn="l">
              <a:lnSpc>
                <a:spcPct val="85000"/>
              </a:lnSpc>
              <a:defRPr/>
            </a:pPr>
            <a:r>
              <a:rPr lang="en-US" sz="1000" b="0">
                <a:solidFill>
                  <a:schemeClr val="bg1"/>
                </a:solidFill>
                <a:latin typeface="Arial" charset="0"/>
              </a:rPr>
              <a:t>[File Name or Event]</a:t>
            </a:r>
          </a:p>
          <a:p>
            <a:pPr algn="l">
              <a:lnSpc>
                <a:spcPct val="85000"/>
              </a:lnSpc>
              <a:defRPr/>
            </a:pPr>
            <a:r>
              <a:rPr lang="en-US" sz="1000" b="0">
                <a:solidFill>
                  <a:schemeClr val="bg1"/>
                </a:solidFill>
                <a:latin typeface="Arial" charset="0"/>
              </a:rPr>
              <a:t>Emerson Confidential</a:t>
            </a:r>
          </a:p>
          <a:p>
            <a:pPr algn="l">
              <a:lnSpc>
                <a:spcPct val="85000"/>
              </a:lnSpc>
              <a:defRPr/>
            </a:pPr>
            <a:r>
              <a:rPr lang="en-US" sz="1000" b="0">
                <a:solidFill>
                  <a:schemeClr val="bg1"/>
                </a:solidFill>
                <a:latin typeface="Arial" charset="0"/>
              </a:rPr>
              <a:t>27-Jun-01, Slide </a:t>
            </a:r>
            <a:fld id="{7E5C1060-4109-46C2-B3BA-24E5FBD26FD5}" type="slidenum">
              <a:rPr lang="en-US" sz="1000" b="0">
                <a:solidFill>
                  <a:schemeClr val="bg1"/>
                </a:solidFill>
                <a:latin typeface="Arial" charset="0"/>
              </a:rPr>
              <a:pPr algn="l">
                <a:lnSpc>
                  <a:spcPct val="85000"/>
                </a:lnSpc>
                <a:defRPr/>
              </a:pPr>
              <a:t>‹#›</a:t>
            </a:fld>
            <a:endParaRPr lang="en-US" sz="1000" b="0">
              <a:solidFill>
                <a:schemeClr val="bg1"/>
              </a:solidFill>
              <a:latin typeface="Arial" charset="0"/>
            </a:endParaRPr>
          </a:p>
        </p:txBody>
      </p:sp>
      <p:sp>
        <p:nvSpPr>
          <p:cNvPr id="1075" name="Text Box 51"/>
          <p:cNvSpPr txBox="1">
            <a:spLocks noChangeArrowheads="1"/>
          </p:cNvSpPr>
          <p:nvPr/>
        </p:nvSpPr>
        <p:spPr bwMode="auto">
          <a:xfrm>
            <a:off x="7300913" y="6683375"/>
            <a:ext cx="1519237" cy="71438"/>
          </a:xfrm>
          <a:prstGeom prst="rect">
            <a:avLst/>
          </a:prstGeom>
          <a:noFill/>
          <a:ln w="9525">
            <a:noFill/>
            <a:miter lim="800000"/>
            <a:headEnd/>
            <a:tailEnd/>
          </a:ln>
          <a:effectLst/>
        </p:spPr>
        <p:txBody>
          <a:bodyPr lIns="0" tIns="0" rIns="0" bIns="0"/>
          <a:lstStyle/>
          <a:p>
            <a:pPr algn="l">
              <a:defRPr/>
            </a:pPr>
            <a:r>
              <a:rPr lang="sv-SE" sz="600" b="0" i="1">
                <a:solidFill>
                  <a:schemeClr val="tx1"/>
                </a:solidFill>
                <a:latin typeface="Arial" charset="0"/>
              </a:rPr>
              <a:t>Rosemount Tank Radar AB Confidential</a:t>
            </a:r>
            <a:endParaRPr lang="en-US" sz="600" b="0" i="1">
              <a:solidFill>
                <a:schemeClr val="tx1"/>
              </a:solidFill>
              <a:latin typeface="Arial" charset="0"/>
            </a:endParaRPr>
          </a:p>
        </p:txBody>
      </p:sp>
      <p:sp>
        <p:nvSpPr>
          <p:cNvPr id="1081" name="Rectangle 57"/>
          <p:cNvSpPr>
            <a:spLocks noGrp="1" noChangeArrowheads="1"/>
          </p:cNvSpPr>
          <p:nvPr>
            <p:ph type="dt" sz="half" idx="2"/>
          </p:nvPr>
        </p:nvSpPr>
        <p:spPr bwMode="auto">
          <a:xfrm>
            <a:off x="6011863" y="6683375"/>
            <a:ext cx="936625" cy="1158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600" b="0">
                <a:solidFill>
                  <a:schemeClr val="tx1"/>
                </a:solidFill>
                <a:latin typeface="Arial" charset="0"/>
              </a:defRPr>
            </a:lvl1pPr>
          </a:lstStyle>
          <a:p>
            <a:pPr>
              <a:defRPr/>
            </a:pPr>
            <a:endParaRPr lang="en-US"/>
          </a:p>
        </p:txBody>
      </p:sp>
      <p:sp>
        <p:nvSpPr>
          <p:cNvPr id="1082" name="Rectangle 58"/>
          <p:cNvSpPr>
            <a:spLocks noGrp="1" noChangeArrowheads="1"/>
          </p:cNvSpPr>
          <p:nvPr>
            <p:ph type="ftr" sz="quarter" idx="3"/>
          </p:nvPr>
        </p:nvSpPr>
        <p:spPr bwMode="auto">
          <a:xfrm>
            <a:off x="468313" y="6683375"/>
            <a:ext cx="5543550" cy="1158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600" b="0">
                <a:solidFill>
                  <a:schemeClr val="tx1"/>
                </a:solidFill>
                <a:latin typeface="Arial" charset="0"/>
              </a:defRPr>
            </a:lvl1pPr>
          </a:lstStyle>
          <a:p>
            <a:pPr>
              <a:defRPr/>
            </a:pPr>
            <a:endParaRPr lang="en-US"/>
          </a:p>
        </p:txBody>
      </p:sp>
      <p:sp>
        <p:nvSpPr>
          <p:cNvPr id="1083" name="Rectangle 59"/>
          <p:cNvSpPr>
            <a:spLocks noGrp="1" noChangeArrowheads="1"/>
          </p:cNvSpPr>
          <p:nvPr>
            <p:ph type="sldNum" sz="quarter" idx="4"/>
          </p:nvPr>
        </p:nvSpPr>
        <p:spPr bwMode="auto">
          <a:xfrm>
            <a:off x="8610600" y="6681788"/>
            <a:ext cx="217488" cy="7143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600" b="0">
                <a:solidFill>
                  <a:schemeClr val="tx1"/>
                </a:solidFill>
                <a:latin typeface="Arial" charset="0"/>
              </a:defRPr>
            </a:lvl1pPr>
          </a:lstStyle>
          <a:p>
            <a:pPr>
              <a:defRPr/>
            </a:pPr>
            <a:fld id="{80F68C81-CB8D-4FC0-B96D-6F6E0E17A540}" type="slidenum">
              <a:rPr lang="en-US"/>
              <a:pPr>
                <a:defRPr/>
              </a:pPr>
              <a:t>‹#›</a:t>
            </a:fld>
            <a:endParaRPr lang="en-US"/>
          </a:p>
        </p:txBody>
      </p:sp>
      <p:sp>
        <p:nvSpPr>
          <p:cNvPr id="1086" name="NumberOfPages"/>
          <p:cNvSpPr txBox="1">
            <a:spLocks noChangeArrowheads="1"/>
          </p:cNvSpPr>
          <p:nvPr/>
        </p:nvSpPr>
        <p:spPr bwMode="auto">
          <a:xfrm>
            <a:off x="8845550" y="6681788"/>
            <a:ext cx="244475" cy="71437"/>
          </a:xfrm>
          <a:prstGeom prst="rect">
            <a:avLst/>
          </a:prstGeom>
          <a:noFill/>
          <a:ln w="9525">
            <a:noFill/>
            <a:miter lim="800000"/>
            <a:headEnd/>
            <a:tailEnd/>
          </a:ln>
          <a:effectLst/>
        </p:spPr>
        <p:txBody>
          <a:bodyPr lIns="0" tIns="0" rIns="0" bIns="0"/>
          <a:lstStyle/>
          <a:p>
            <a:pPr algn="l">
              <a:spcBef>
                <a:spcPct val="50000"/>
              </a:spcBef>
              <a:defRPr/>
            </a:pPr>
            <a:endParaRPr lang="sv-SE" sz="600" b="0">
              <a:solidFill>
                <a:schemeClr val="tx1"/>
              </a:solidFill>
              <a:latin typeface="Arial" charset="0"/>
            </a:endParaRPr>
          </a:p>
        </p:txBody>
      </p:sp>
      <p:pic>
        <p:nvPicPr>
          <p:cNvPr id="6157" name="Picture 65" descr="Rosemount_Tank_Gauging_blue"/>
          <p:cNvPicPr>
            <a:picLocks noChangeAspect="1" noChangeArrowheads="1"/>
          </p:cNvPicPr>
          <p:nvPr/>
        </p:nvPicPr>
        <p:blipFill>
          <a:blip r:embed="rId15" cstate="print"/>
          <a:srcRect/>
          <a:stretch>
            <a:fillRect/>
          </a:stretch>
        </p:blipFill>
        <p:spPr bwMode="auto">
          <a:xfrm>
            <a:off x="611188" y="6130925"/>
            <a:ext cx="1235075" cy="396875"/>
          </a:xfrm>
          <a:prstGeom prst="rect">
            <a:avLst/>
          </a:prstGeom>
          <a:noFill/>
          <a:ln w="9525">
            <a:noFill/>
            <a:miter lim="800000"/>
            <a:headEnd/>
            <a:tailEnd/>
          </a:ln>
        </p:spPr>
      </p:pic>
      <p:pic>
        <p:nvPicPr>
          <p:cNvPr id="6158" name="Picture 66" descr="raptor logo jpg"/>
          <p:cNvPicPr>
            <a:picLocks noChangeAspect="1" noChangeArrowheads="1"/>
          </p:cNvPicPr>
          <p:nvPr userDrawn="1"/>
        </p:nvPicPr>
        <p:blipFill>
          <a:blip r:embed="rId16" cstate="print"/>
          <a:srcRect/>
          <a:stretch>
            <a:fillRect/>
          </a:stretch>
        </p:blipFill>
        <p:spPr bwMode="auto">
          <a:xfrm>
            <a:off x="6948488" y="333375"/>
            <a:ext cx="1800225" cy="4889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Lst>
  <p:transition/>
  <p:hf hdr="0" ftr="0" dt="0"/>
  <p:txStyles>
    <p:titleStyle>
      <a:lvl1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mj-lt"/>
          <a:ea typeface="+mj-ea"/>
          <a:cs typeface="+mj-cs"/>
        </a:defRPr>
      </a:lvl1pPr>
      <a:lvl2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2pPr>
      <a:lvl3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3pPr>
      <a:lvl4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4pPr>
      <a:lvl5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5pPr>
      <a:lvl6pPr marL="457200"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6pPr>
      <a:lvl7pPr marL="914400"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7pPr>
      <a:lvl8pPr marL="1371600"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8pPr>
      <a:lvl9pPr marL="1828800"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9pPr>
    </p:titleStyle>
    <p:bodyStyle>
      <a:lvl1pPr marL="342900" indent="-342900" algn="l" rtl="0" eaLnBrk="0" fontAlgn="base" hangingPunct="0">
        <a:lnSpc>
          <a:spcPct val="90000"/>
        </a:lnSpc>
        <a:spcBef>
          <a:spcPct val="20000"/>
        </a:spcBef>
        <a:spcAft>
          <a:spcPct val="15000"/>
        </a:spcAft>
        <a:buClr>
          <a:schemeClr val="bg2"/>
        </a:buClr>
        <a:buSzPct val="60000"/>
        <a:buFont typeface="Wingdings" pitchFamily="2" charset="2"/>
        <a:buChar char="l"/>
        <a:defRPr sz="2800">
          <a:solidFill>
            <a:srgbClr val="000000"/>
          </a:solidFill>
          <a:latin typeface="+mn-lt"/>
          <a:ea typeface="+mn-ea"/>
          <a:cs typeface="+mn-cs"/>
        </a:defRPr>
      </a:lvl1pPr>
      <a:lvl2pPr marL="749300" indent="-292100" algn="l" rtl="0" eaLnBrk="0" fontAlgn="base" hangingPunct="0">
        <a:lnSpc>
          <a:spcPct val="90000"/>
        </a:lnSpc>
        <a:spcBef>
          <a:spcPct val="20000"/>
        </a:spcBef>
        <a:spcAft>
          <a:spcPct val="15000"/>
        </a:spcAft>
        <a:buClr>
          <a:schemeClr val="bg2"/>
        </a:buClr>
        <a:buChar char="–"/>
        <a:defRPr sz="2400">
          <a:solidFill>
            <a:srgbClr val="000000"/>
          </a:solidFill>
          <a:latin typeface="+mn-lt"/>
        </a:defRPr>
      </a:lvl2pPr>
      <a:lvl3pPr marL="1092200" indent="-228600" algn="l" rtl="0" eaLnBrk="0" fontAlgn="base" hangingPunct="0">
        <a:lnSpc>
          <a:spcPct val="90000"/>
        </a:lnSpc>
        <a:spcBef>
          <a:spcPct val="20000"/>
        </a:spcBef>
        <a:spcAft>
          <a:spcPct val="15000"/>
        </a:spcAft>
        <a:buClr>
          <a:schemeClr val="bg2"/>
        </a:buClr>
        <a:buChar char="•"/>
        <a:defRPr sz="2000">
          <a:solidFill>
            <a:srgbClr val="000000"/>
          </a:solidFill>
          <a:latin typeface="+mn-lt"/>
        </a:defRPr>
      </a:lvl3pPr>
      <a:lvl4pPr marL="14351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4pPr>
      <a:lvl5pPr marL="17780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5pPr>
      <a:lvl6pPr marL="22352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6pPr>
      <a:lvl7pPr marL="26924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7pPr>
      <a:lvl8pPr marL="31496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8pPr>
      <a:lvl9pPr marL="3606800" indent="-228600" algn="l" rtl="0" eaLnBrk="0" fontAlgn="base" hangingPunct="0">
        <a:lnSpc>
          <a:spcPct val="90000"/>
        </a:lnSpc>
        <a:spcBef>
          <a:spcPct val="20000"/>
        </a:spcBef>
        <a:spcAft>
          <a:spcPct val="15000"/>
        </a:spcAft>
        <a:buClr>
          <a:schemeClr val="bg2"/>
        </a:buClr>
        <a:buChar char="»"/>
        <a:defRPr>
          <a:solidFill>
            <a:srgbClr val="000000"/>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hyperlink" Target="http://www2.emersonprocess.com/en-US/brands/rosemounttankgauging/products/rapto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31.pn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0.png"/><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29.jpeg"/><Relationship Id="rId5" Type="http://schemas.openxmlformats.org/officeDocument/2006/relationships/oleObject" Target="../embeddings/oleObject4.bin"/><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33.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30.png"/><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29.jpeg"/><Relationship Id="rId5" Type="http://schemas.openxmlformats.org/officeDocument/2006/relationships/oleObject" Target="../embeddings/oleObject5.bin"/><Relationship Id="rId4" Type="http://schemas.openxmlformats.org/officeDocument/2006/relationships/image" Target="../media/image43.jpe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23.xml"/><Relationship Id="rId7" Type="http://schemas.openxmlformats.org/officeDocument/2006/relationships/image" Target="../media/image29.jpeg"/><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jpeg"/></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51.jpe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jpeg"/></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4.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4.jpe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4.jpeg"/></Relationships>
</file>

<file path=ppt/slides/_rels/slide3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4.jpeg"/></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17.jpeg"/><Relationship Id="rId4" Type="http://schemas.openxmlformats.org/officeDocument/2006/relationships/image" Target="../media/image11.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image" Target="../media/image69.jpeg"/><Relationship Id="rId4" Type="http://schemas.openxmlformats.org/officeDocument/2006/relationships/image" Target="../media/image68.jpeg"/></Relationships>
</file>

<file path=ppt/slides/_rels/slide3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3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0.jpeg"/><Relationship Id="rId7"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eg"/></Relationships>
</file>

<file path=ppt/slides/_rels/slide3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79.jpeg"/><Relationship Id="rId4" Type="http://schemas.openxmlformats.org/officeDocument/2006/relationships/image" Target="../media/image78.jpeg"/></Relationships>
</file>

<file path=ppt/slides/_rels/slide3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81.jpeg"/></Relationships>
</file>

<file path=ppt/slides/_rels/slide39.xml.rels><?xml version="1.0" encoding="UTF-8" standalone="yes"?>
<Relationships xmlns="http://schemas.openxmlformats.org/package/2006/relationships"><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89.jpeg"/></Relationships>
</file>

<file path=ppt/slides/_rels/slide4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3.jpe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95.jpeg"/><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8"/>
          <p:cNvSpPr>
            <a:spLocks noGrp="1" noChangeArrowheads="1"/>
          </p:cNvSpPr>
          <p:nvPr>
            <p:ph type="subTitle" idx="1"/>
          </p:nvPr>
        </p:nvSpPr>
        <p:spPr>
          <a:xfrm>
            <a:off x="2057400" y="2692400"/>
            <a:ext cx="5899150" cy="1651000"/>
          </a:xfrm>
        </p:spPr>
        <p:txBody>
          <a:bodyPr/>
          <a:lstStyle/>
          <a:p>
            <a:r>
              <a:rPr lang="en-US" smtClean="0"/>
              <a:t>System Overview and Background</a:t>
            </a:r>
          </a:p>
        </p:txBody>
      </p:sp>
      <p:pic>
        <p:nvPicPr>
          <p:cNvPr id="18435" name="Picture 15" descr="raptor logo jpg"/>
          <p:cNvPicPr>
            <a:picLocks noChangeAspect="1" noChangeArrowheads="1"/>
          </p:cNvPicPr>
          <p:nvPr/>
        </p:nvPicPr>
        <p:blipFill>
          <a:blip r:embed="rId3" cstate="print"/>
          <a:srcRect/>
          <a:stretch>
            <a:fillRect/>
          </a:stretch>
        </p:blipFill>
        <p:spPr bwMode="auto">
          <a:xfrm>
            <a:off x="2124075" y="981075"/>
            <a:ext cx="5499100" cy="1495425"/>
          </a:xfrm>
          <a:prstGeom prst="rect">
            <a:avLst/>
          </a:prstGeom>
          <a:noFill/>
          <a:ln w="9525">
            <a:noFill/>
            <a:miter lim="800000"/>
            <a:headEnd/>
            <a:tailEnd/>
          </a:ln>
        </p:spPr>
      </p:pic>
      <p:pic>
        <p:nvPicPr>
          <p:cNvPr id="18436" name="Picture 4" descr="http://www2.emersonprocess.com/en-US/brands/rosemounttankgauging/PublishingImages/01_startframe_pic.jpg">
            <a:hlinkClick r:id="rId4"/>
          </p:cNvPr>
          <p:cNvPicPr>
            <a:picLocks noChangeAspect="1" noChangeArrowheads="1"/>
          </p:cNvPicPr>
          <p:nvPr/>
        </p:nvPicPr>
        <p:blipFill>
          <a:blip r:embed="rId5" cstate="print"/>
          <a:srcRect/>
          <a:stretch>
            <a:fillRect/>
          </a:stretch>
        </p:blipFill>
        <p:spPr bwMode="auto">
          <a:xfrm>
            <a:off x="3851275" y="3625850"/>
            <a:ext cx="5292725" cy="1243013"/>
          </a:xfrm>
          <a:prstGeom prst="rect">
            <a:avLst/>
          </a:prstGeom>
          <a:solidFill>
            <a:schemeClr val="accent1">
              <a:alpha val="29019"/>
            </a:schemeClr>
          </a:solid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8"/>
          <p:cNvSpPr>
            <a:spLocks noGrp="1"/>
          </p:cNvSpPr>
          <p:nvPr>
            <p:ph sz="half" idx="1"/>
          </p:nvPr>
        </p:nvSpPr>
        <p:spPr/>
        <p:txBody>
          <a:bodyPr/>
          <a:lstStyle/>
          <a:p>
            <a:r>
              <a:rPr lang="sv-SE" smtClean="0"/>
              <a:t>Array</a:t>
            </a:r>
          </a:p>
          <a:p>
            <a:r>
              <a:rPr lang="sv-SE" smtClean="0"/>
              <a:t>Parabolic</a:t>
            </a:r>
          </a:p>
          <a:p>
            <a:r>
              <a:rPr lang="sv-SE" smtClean="0"/>
              <a:t>Horn</a:t>
            </a:r>
          </a:p>
          <a:p>
            <a:r>
              <a:rPr lang="sv-SE" smtClean="0"/>
              <a:t>LPG/LNG</a:t>
            </a:r>
          </a:p>
        </p:txBody>
      </p:sp>
      <p:pic>
        <p:nvPicPr>
          <p:cNvPr id="31747" name="Picture 14" descr="L:\Raptor\Aftersales dept\Presentationer\Bilder\5900S_Horn_107_Label.jpg"/>
          <p:cNvPicPr>
            <a:picLocks noChangeAspect="1" noChangeArrowheads="1"/>
          </p:cNvPicPr>
          <p:nvPr/>
        </p:nvPicPr>
        <p:blipFill>
          <a:blip r:embed="rId3" cstate="print"/>
          <a:srcRect/>
          <a:stretch>
            <a:fillRect/>
          </a:stretch>
        </p:blipFill>
        <p:spPr bwMode="auto">
          <a:xfrm>
            <a:off x="5148263" y="2511425"/>
            <a:ext cx="1555750" cy="3024188"/>
          </a:xfrm>
          <a:prstGeom prst="rect">
            <a:avLst/>
          </a:prstGeom>
          <a:noFill/>
          <a:ln w="9525">
            <a:noFill/>
            <a:miter lim="800000"/>
            <a:headEnd/>
            <a:tailEnd/>
          </a:ln>
        </p:spPr>
      </p:pic>
      <p:pic>
        <p:nvPicPr>
          <p:cNvPr id="31748" name="Picture 13" descr="L:\Raptor\Aftersales dept\Presentationer\Bilder\5900S Parabolic 128_Montage_A_Label.jpg"/>
          <p:cNvPicPr>
            <a:picLocks noChangeAspect="1" noChangeArrowheads="1"/>
          </p:cNvPicPr>
          <p:nvPr/>
        </p:nvPicPr>
        <p:blipFill>
          <a:blip r:embed="rId4" cstate="print"/>
          <a:srcRect/>
          <a:stretch>
            <a:fillRect/>
          </a:stretch>
        </p:blipFill>
        <p:spPr bwMode="auto">
          <a:xfrm>
            <a:off x="2771775" y="3422650"/>
            <a:ext cx="1835150" cy="2124075"/>
          </a:xfrm>
          <a:prstGeom prst="rect">
            <a:avLst/>
          </a:prstGeom>
          <a:noFill/>
          <a:ln w="9525">
            <a:noFill/>
            <a:miter lim="800000"/>
            <a:headEnd/>
            <a:tailEnd/>
          </a:ln>
        </p:spPr>
      </p:pic>
      <p:sp>
        <p:nvSpPr>
          <p:cNvPr id="2" name="Title 1"/>
          <p:cNvSpPr>
            <a:spLocks noGrp="1"/>
          </p:cNvSpPr>
          <p:nvPr>
            <p:ph type="title"/>
          </p:nvPr>
        </p:nvSpPr>
        <p:spPr/>
        <p:txBody>
          <a:bodyPr/>
          <a:lstStyle/>
          <a:p>
            <a:pPr>
              <a:defRPr/>
            </a:pPr>
            <a:r>
              <a:rPr lang="sv-SE" dirty="0" smtClean="0"/>
              <a:t>5900S Antennas</a:t>
            </a:r>
          </a:p>
        </p:txBody>
      </p:sp>
      <p:sp>
        <p:nvSpPr>
          <p:cNvPr id="31750" name="Slide Number Placeholder 3"/>
          <p:cNvSpPr>
            <a:spLocks noGrp="1"/>
          </p:cNvSpPr>
          <p:nvPr>
            <p:ph type="sldNum" sz="quarter" idx="12"/>
          </p:nvPr>
        </p:nvSpPr>
        <p:spPr>
          <a:noFill/>
        </p:spPr>
        <p:txBody>
          <a:bodyPr/>
          <a:lstStyle/>
          <a:p>
            <a:fld id="{0185FFF1-12DC-478A-8B2F-F332EB08B53F}" type="slidenum">
              <a:rPr lang="en-US" smtClean="0">
                <a:latin typeface="Arial" pitchFamily="34" charset="0"/>
              </a:rPr>
              <a:pPr/>
              <a:t>10</a:t>
            </a:fld>
            <a:endParaRPr lang="en-US" smtClean="0">
              <a:latin typeface="Arial" pitchFamily="34" charset="0"/>
            </a:endParaRPr>
          </a:p>
        </p:txBody>
      </p:sp>
      <p:pic>
        <p:nvPicPr>
          <p:cNvPr id="31751" name="Picture 11" descr="L:\Raptor\Aftersales dept\Presentationer\Bilder\5900S_Array_140_Label.jpg"/>
          <p:cNvPicPr>
            <a:picLocks noChangeAspect="1" noChangeArrowheads="1"/>
          </p:cNvPicPr>
          <p:nvPr/>
        </p:nvPicPr>
        <p:blipFill>
          <a:blip r:embed="rId5" cstate="print"/>
          <a:srcRect/>
          <a:stretch>
            <a:fillRect/>
          </a:stretch>
        </p:blipFill>
        <p:spPr bwMode="auto">
          <a:xfrm>
            <a:off x="900113" y="3978275"/>
            <a:ext cx="1439862" cy="1581150"/>
          </a:xfrm>
          <a:prstGeom prst="rect">
            <a:avLst/>
          </a:prstGeom>
          <a:noFill/>
          <a:ln w="9525">
            <a:noFill/>
            <a:miter lim="800000"/>
            <a:headEnd/>
            <a:tailEnd/>
          </a:ln>
        </p:spPr>
      </p:pic>
      <p:pic>
        <p:nvPicPr>
          <p:cNvPr id="31752" name="Picture 15" descr="L:\Raptor\Aftersales dept\Presentationer\Bilder\5900S_LPG_LNG_020_Label.jpg"/>
          <p:cNvPicPr>
            <a:picLocks noChangeAspect="1" noChangeArrowheads="1"/>
          </p:cNvPicPr>
          <p:nvPr/>
        </p:nvPicPr>
        <p:blipFill>
          <a:blip r:embed="rId6" cstate="print"/>
          <a:srcRect/>
          <a:stretch>
            <a:fillRect/>
          </a:stretch>
        </p:blipFill>
        <p:spPr bwMode="auto">
          <a:xfrm>
            <a:off x="7235825" y="1484313"/>
            <a:ext cx="1416050" cy="4098925"/>
          </a:xfrm>
          <a:prstGeom prst="rect">
            <a:avLst/>
          </a:prstGeom>
          <a:noFill/>
          <a:ln w="9525">
            <a:noFill/>
            <a:miter lim="800000"/>
            <a:headEnd/>
            <a:tailEnd/>
          </a:ln>
        </p:spPr>
      </p:pic>
      <p:sp>
        <p:nvSpPr>
          <p:cNvPr id="31753" name="Rectangle 17"/>
          <p:cNvSpPr>
            <a:spLocks noChangeArrowheads="1"/>
          </p:cNvSpPr>
          <p:nvPr/>
        </p:nvSpPr>
        <p:spPr bwMode="auto">
          <a:xfrm>
            <a:off x="611188" y="5516563"/>
            <a:ext cx="8281987" cy="144462"/>
          </a:xfrm>
          <a:prstGeom prst="rect">
            <a:avLst/>
          </a:prstGeom>
          <a:solidFill>
            <a:schemeClr val="bg1"/>
          </a:solidFill>
          <a:ln w="9525" algn="ctr">
            <a:no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5" descr="I:\GSS\KURS\eLearning\Raptor System Overview\Bilder\5900based.jpg"/>
          <p:cNvPicPr>
            <a:picLocks noChangeAspect="1" noChangeArrowheads="1"/>
          </p:cNvPicPr>
          <p:nvPr/>
        </p:nvPicPr>
        <p:blipFill>
          <a:blip r:embed="rId3" cstate="print"/>
          <a:srcRect/>
          <a:stretch>
            <a:fillRect/>
          </a:stretch>
        </p:blipFill>
        <p:spPr bwMode="auto">
          <a:xfrm>
            <a:off x="4787900" y="1196975"/>
            <a:ext cx="4097338" cy="2663825"/>
          </a:xfrm>
          <a:prstGeom prst="rect">
            <a:avLst/>
          </a:prstGeom>
          <a:noFill/>
          <a:ln w="9525">
            <a:noFill/>
            <a:miter lim="800000"/>
            <a:headEnd/>
            <a:tailEnd/>
          </a:ln>
        </p:spPr>
      </p:pic>
      <p:sp>
        <p:nvSpPr>
          <p:cNvPr id="2" name="Title 1"/>
          <p:cNvSpPr>
            <a:spLocks noGrp="1"/>
          </p:cNvSpPr>
          <p:nvPr>
            <p:ph type="title"/>
          </p:nvPr>
        </p:nvSpPr>
        <p:spPr/>
        <p:txBody>
          <a:bodyPr/>
          <a:lstStyle/>
          <a:p>
            <a:pPr>
              <a:defRPr/>
            </a:pPr>
            <a:r>
              <a:rPr lang="sv-SE" dirty="0" smtClean="0"/>
              <a:t>2240S Multi-input Temperature Transmitter</a:t>
            </a:r>
          </a:p>
        </p:txBody>
      </p:sp>
      <p:sp>
        <p:nvSpPr>
          <p:cNvPr id="32772" name="Content Placeholder 4"/>
          <p:cNvSpPr>
            <a:spLocks noGrp="1"/>
          </p:cNvSpPr>
          <p:nvPr>
            <p:ph sz="half" idx="1"/>
          </p:nvPr>
        </p:nvSpPr>
        <p:spPr>
          <a:xfrm>
            <a:off x="571500" y="1206500"/>
            <a:ext cx="4429125" cy="4546600"/>
          </a:xfrm>
        </p:spPr>
        <p:txBody>
          <a:bodyPr/>
          <a:lstStyle/>
          <a:p>
            <a:r>
              <a:rPr lang="sv-SE" sz="2400" smtClean="0"/>
              <a:t>Up to 16 sensors</a:t>
            </a:r>
          </a:p>
          <a:p>
            <a:r>
              <a:rPr lang="sv-SE" sz="2400" smtClean="0"/>
              <a:t>3- and 4-wire</a:t>
            </a:r>
          </a:p>
          <a:p>
            <a:r>
              <a:rPr lang="sv-SE" sz="2400" smtClean="0"/>
              <a:t>Improved accuracy</a:t>
            </a:r>
          </a:p>
          <a:p>
            <a:r>
              <a:rPr lang="sv-SE" sz="2400" smtClean="0"/>
              <a:t>Integrated Water Level </a:t>
            </a:r>
            <a:br>
              <a:rPr lang="sv-SE" sz="2400" smtClean="0"/>
            </a:br>
            <a:r>
              <a:rPr lang="sv-SE" sz="2400" smtClean="0"/>
              <a:t>Sensor (WLS)</a:t>
            </a:r>
          </a:p>
          <a:p>
            <a:r>
              <a:rPr lang="sv-SE" sz="2400" smtClean="0"/>
              <a:t>Installed </a:t>
            </a:r>
          </a:p>
          <a:p>
            <a:pPr lvl="1"/>
            <a:r>
              <a:rPr lang="sv-SE" sz="2000" smtClean="0"/>
              <a:t>directly on top of MST/WLS </a:t>
            </a:r>
          </a:p>
          <a:p>
            <a:pPr lvl="1"/>
            <a:r>
              <a:rPr lang="sv-SE" sz="2000" smtClean="0"/>
              <a:t>remotely on a pipe or wall</a:t>
            </a:r>
          </a:p>
          <a:p>
            <a:r>
              <a:rPr lang="sv-SE" sz="2400" smtClean="0"/>
              <a:t>Intrinsically safe</a:t>
            </a:r>
          </a:p>
          <a:p>
            <a:r>
              <a:rPr lang="sv-SE" sz="2400" smtClean="0"/>
              <a:t>Custody transfer approved</a:t>
            </a:r>
            <a:endParaRPr lang="sv-SE" sz="2000" smtClean="0"/>
          </a:p>
          <a:p>
            <a:endParaRPr lang="sv-SE" sz="2400" smtClean="0"/>
          </a:p>
        </p:txBody>
      </p:sp>
      <p:sp>
        <p:nvSpPr>
          <p:cNvPr id="32773" name="Slide Number Placeholder 4"/>
          <p:cNvSpPr>
            <a:spLocks noGrp="1"/>
          </p:cNvSpPr>
          <p:nvPr>
            <p:ph type="sldNum" sz="quarter" idx="12"/>
          </p:nvPr>
        </p:nvSpPr>
        <p:spPr>
          <a:noFill/>
        </p:spPr>
        <p:txBody>
          <a:bodyPr/>
          <a:lstStyle/>
          <a:p>
            <a:fld id="{E0D44EE6-440D-4B7C-B319-979E97E324D4}" type="slidenum">
              <a:rPr lang="en-US" smtClean="0">
                <a:latin typeface="Arial" pitchFamily="34" charset="0"/>
              </a:rPr>
              <a:pPr/>
              <a:t>11</a:t>
            </a:fld>
            <a:endParaRPr lang="en-US" smtClean="0">
              <a:latin typeface="Arial" pitchFamily="34" charset="0"/>
            </a:endParaRPr>
          </a:p>
        </p:txBody>
      </p:sp>
      <p:pic>
        <p:nvPicPr>
          <p:cNvPr id="32774" name="Picture 8" descr="V:\Land_Div\Piw\Lena\Raptor\PDS\Pictures\2240S w Probe 261.tif"/>
          <p:cNvPicPr>
            <a:picLocks noChangeAspect="1" noChangeArrowheads="1"/>
          </p:cNvPicPr>
          <p:nvPr/>
        </p:nvPicPr>
        <p:blipFill>
          <a:blip r:embed="rId4" cstate="print"/>
          <a:srcRect/>
          <a:stretch>
            <a:fillRect/>
          </a:stretch>
        </p:blipFill>
        <p:spPr bwMode="auto">
          <a:xfrm>
            <a:off x="4643438" y="3471863"/>
            <a:ext cx="1789112" cy="2909887"/>
          </a:xfrm>
          <a:prstGeom prst="rect">
            <a:avLst/>
          </a:prstGeom>
          <a:noFill/>
          <a:ln w="9525">
            <a:noFill/>
            <a:miter lim="800000"/>
            <a:headEnd/>
            <a:tailEnd/>
          </a:ln>
        </p:spPr>
      </p:pic>
      <p:sp>
        <p:nvSpPr>
          <p:cNvPr id="32775" name="Oval 11"/>
          <p:cNvSpPr>
            <a:spLocks noChangeArrowheads="1"/>
          </p:cNvSpPr>
          <p:nvPr/>
        </p:nvSpPr>
        <p:spPr bwMode="auto">
          <a:xfrm>
            <a:off x="6084888" y="1196975"/>
            <a:ext cx="503237" cy="503238"/>
          </a:xfrm>
          <a:prstGeom prst="ellipse">
            <a:avLst/>
          </a:prstGeom>
          <a:noFill/>
          <a:ln w="25400" algn="ctr">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descr="I:\GSS\KURS\eLearning\Raptor System Overview\Bilder\5900based.jpg"/>
          <p:cNvPicPr>
            <a:picLocks noChangeAspect="1" noChangeArrowheads="1"/>
          </p:cNvPicPr>
          <p:nvPr/>
        </p:nvPicPr>
        <p:blipFill>
          <a:blip r:embed="rId3" cstate="print"/>
          <a:srcRect/>
          <a:stretch>
            <a:fillRect/>
          </a:stretch>
        </p:blipFill>
        <p:spPr bwMode="auto">
          <a:xfrm>
            <a:off x="4787900" y="1196975"/>
            <a:ext cx="4097338" cy="2663825"/>
          </a:xfrm>
          <a:prstGeom prst="rect">
            <a:avLst/>
          </a:prstGeom>
          <a:noFill/>
          <a:ln w="9525">
            <a:noFill/>
            <a:miter lim="800000"/>
            <a:headEnd/>
            <a:tailEnd/>
          </a:ln>
        </p:spPr>
      </p:pic>
      <p:pic>
        <p:nvPicPr>
          <p:cNvPr id="33795" name="Picture 4" descr="WLS"/>
          <p:cNvPicPr>
            <a:picLocks noChangeAspect="1" noChangeArrowheads="1"/>
          </p:cNvPicPr>
          <p:nvPr/>
        </p:nvPicPr>
        <p:blipFill>
          <a:blip r:embed="rId4" cstate="print"/>
          <a:srcRect/>
          <a:stretch>
            <a:fillRect/>
          </a:stretch>
        </p:blipFill>
        <p:spPr bwMode="auto">
          <a:xfrm>
            <a:off x="5000625" y="3143250"/>
            <a:ext cx="1471613" cy="2940050"/>
          </a:xfrm>
          <a:prstGeom prst="rect">
            <a:avLst/>
          </a:prstGeom>
          <a:noFill/>
          <a:ln w="9525">
            <a:noFill/>
            <a:miter lim="800000"/>
            <a:headEnd/>
            <a:tailEnd/>
          </a:ln>
        </p:spPr>
      </p:pic>
      <p:sp>
        <p:nvSpPr>
          <p:cNvPr id="2" name="Title 1"/>
          <p:cNvSpPr>
            <a:spLocks noGrp="1"/>
          </p:cNvSpPr>
          <p:nvPr>
            <p:ph type="title"/>
          </p:nvPr>
        </p:nvSpPr>
        <p:spPr/>
        <p:txBody>
          <a:bodyPr/>
          <a:lstStyle/>
          <a:p>
            <a:pPr>
              <a:defRPr/>
            </a:pPr>
            <a:r>
              <a:rPr lang="sv-SE" dirty="0" smtClean="0"/>
              <a:t>Multi Spot Temperature Sensor </a:t>
            </a:r>
            <a:br>
              <a:rPr lang="sv-SE" dirty="0" smtClean="0"/>
            </a:br>
            <a:r>
              <a:rPr lang="sv-SE" dirty="0" smtClean="0"/>
              <a:t>and Water Level Sensor</a:t>
            </a:r>
          </a:p>
        </p:txBody>
      </p:sp>
      <p:sp>
        <p:nvSpPr>
          <p:cNvPr id="33797" name="Slide Number Placeholder 4"/>
          <p:cNvSpPr>
            <a:spLocks noGrp="1"/>
          </p:cNvSpPr>
          <p:nvPr>
            <p:ph type="sldNum" sz="quarter" idx="12"/>
          </p:nvPr>
        </p:nvSpPr>
        <p:spPr>
          <a:noFill/>
        </p:spPr>
        <p:txBody>
          <a:bodyPr/>
          <a:lstStyle/>
          <a:p>
            <a:fld id="{7E464B66-25DB-4C3F-AB42-A2087694C3CC}" type="slidenum">
              <a:rPr lang="en-US" smtClean="0">
                <a:latin typeface="Arial" pitchFamily="34" charset="0"/>
              </a:rPr>
              <a:pPr/>
              <a:t>12</a:t>
            </a:fld>
            <a:endParaRPr lang="en-US" smtClean="0">
              <a:latin typeface="Arial" pitchFamily="34" charset="0"/>
            </a:endParaRPr>
          </a:p>
        </p:txBody>
      </p:sp>
      <p:pic>
        <p:nvPicPr>
          <p:cNvPr id="33798" name="Picture 6"/>
          <p:cNvPicPr>
            <a:picLocks noChangeAspect="1" noChangeArrowheads="1"/>
          </p:cNvPicPr>
          <p:nvPr/>
        </p:nvPicPr>
        <p:blipFill>
          <a:blip r:embed="rId5" cstate="print"/>
          <a:srcRect/>
          <a:stretch>
            <a:fillRect/>
          </a:stretch>
        </p:blipFill>
        <p:spPr bwMode="auto">
          <a:xfrm>
            <a:off x="4071938" y="3571875"/>
            <a:ext cx="1147762" cy="2917825"/>
          </a:xfrm>
          <a:prstGeom prst="rect">
            <a:avLst/>
          </a:prstGeom>
          <a:noFill/>
          <a:ln w="9525">
            <a:noFill/>
            <a:miter lim="800000"/>
            <a:headEnd/>
            <a:tailEnd/>
          </a:ln>
        </p:spPr>
      </p:pic>
      <p:sp>
        <p:nvSpPr>
          <p:cNvPr id="33799" name="Content Placeholder 9"/>
          <p:cNvSpPr>
            <a:spLocks noGrp="1"/>
          </p:cNvSpPr>
          <p:nvPr>
            <p:ph sz="half" idx="1"/>
          </p:nvPr>
        </p:nvSpPr>
        <p:spPr/>
        <p:txBody>
          <a:bodyPr/>
          <a:lstStyle/>
          <a:p>
            <a:r>
              <a:rPr lang="sv-SE" smtClean="0"/>
              <a:t>Three types of Multiple spot temperature sensors (MST)</a:t>
            </a:r>
          </a:p>
          <a:p>
            <a:pPr lvl="1"/>
            <a:r>
              <a:rPr lang="sv-SE" smtClean="0"/>
              <a:t>565, </a:t>
            </a:r>
            <a:r>
              <a:rPr lang="sv-SE" sz="2000" smtClean="0"/>
              <a:t>1-16 PT100 spot elements</a:t>
            </a:r>
          </a:p>
          <a:p>
            <a:pPr lvl="1"/>
            <a:r>
              <a:rPr lang="sv-SE" smtClean="0"/>
              <a:t>566, </a:t>
            </a:r>
            <a:r>
              <a:rPr lang="sv-SE" sz="2000" smtClean="0"/>
              <a:t>for cryogenic applications</a:t>
            </a:r>
          </a:p>
          <a:p>
            <a:pPr lvl="1"/>
            <a:r>
              <a:rPr lang="sv-SE" smtClean="0"/>
              <a:t>765, </a:t>
            </a:r>
            <a:r>
              <a:rPr lang="sv-SE" sz="2000" smtClean="0"/>
              <a:t>Integrated Water Level Sensor (WLS)</a:t>
            </a:r>
          </a:p>
          <a:p>
            <a:endParaRPr lang="sv-SE" smtClean="0"/>
          </a:p>
        </p:txBody>
      </p:sp>
      <p:sp>
        <p:nvSpPr>
          <p:cNvPr id="33800" name="Oval 11"/>
          <p:cNvSpPr>
            <a:spLocks noChangeArrowheads="1"/>
          </p:cNvSpPr>
          <p:nvPr/>
        </p:nvSpPr>
        <p:spPr bwMode="auto">
          <a:xfrm>
            <a:off x="6084888" y="1196975"/>
            <a:ext cx="503237" cy="503238"/>
          </a:xfrm>
          <a:prstGeom prst="ellipse">
            <a:avLst/>
          </a:prstGeom>
          <a:noFill/>
          <a:ln w="25400" algn="ctr">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5" descr="I:\GSS\KURS\eLearning\Raptor System Overview\Bilder\5900based.jpg"/>
          <p:cNvPicPr>
            <a:picLocks noChangeAspect="1" noChangeArrowheads="1"/>
          </p:cNvPicPr>
          <p:nvPr/>
        </p:nvPicPr>
        <p:blipFill>
          <a:blip r:embed="rId3" cstate="print"/>
          <a:srcRect/>
          <a:stretch>
            <a:fillRect/>
          </a:stretch>
        </p:blipFill>
        <p:spPr bwMode="auto">
          <a:xfrm>
            <a:off x="4787900" y="1196975"/>
            <a:ext cx="4097338" cy="2663825"/>
          </a:xfrm>
          <a:prstGeom prst="rect">
            <a:avLst/>
          </a:prstGeom>
          <a:noFill/>
          <a:ln w="9525">
            <a:noFill/>
            <a:miter lim="800000"/>
            <a:headEnd/>
            <a:tailEnd/>
          </a:ln>
        </p:spPr>
      </p:pic>
      <p:pic>
        <p:nvPicPr>
          <p:cNvPr id="34819" name="Picture 9" descr="I:\GSS\KURS\eLearning\Raptor System Overview\Bilder\2230_backlit copy.jpg"/>
          <p:cNvPicPr>
            <a:picLocks noChangeAspect="1" noChangeArrowheads="1"/>
          </p:cNvPicPr>
          <p:nvPr/>
        </p:nvPicPr>
        <p:blipFill>
          <a:blip r:embed="rId4" cstate="print"/>
          <a:srcRect/>
          <a:stretch>
            <a:fillRect/>
          </a:stretch>
        </p:blipFill>
        <p:spPr bwMode="auto">
          <a:xfrm>
            <a:off x="3635375" y="2928938"/>
            <a:ext cx="3367088" cy="3786187"/>
          </a:xfrm>
          <a:prstGeom prst="rect">
            <a:avLst/>
          </a:prstGeom>
          <a:noFill/>
          <a:ln w="9525">
            <a:noFill/>
            <a:miter lim="800000"/>
            <a:headEnd/>
            <a:tailEnd/>
          </a:ln>
        </p:spPr>
      </p:pic>
      <p:sp>
        <p:nvSpPr>
          <p:cNvPr id="2" name="Title 1"/>
          <p:cNvSpPr>
            <a:spLocks noGrp="1"/>
          </p:cNvSpPr>
          <p:nvPr>
            <p:ph type="title"/>
          </p:nvPr>
        </p:nvSpPr>
        <p:spPr/>
        <p:txBody>
          <a:bodyPr/>
          <a:lstStyle/>
          <a:p>
            <a:pPr>
              <a:defRPr/>
            </a:pPr>
            <a:r>
              <a:rPr lang="sv-SE" dirty="0" smtClean="0"/>
              <a:t>Rosemount 2230 </a:t>
            </a:r>
            <a:br>
              <a:rPr lang="sv-SE" dirty="0" smtClean="0"/>
            </a:br>
            <a:r>
              <a:rPr lang="sv-SE" dirty="0" smtClean="0"/>
              <a:t>Graphical Field Display</a:t>
            </a:r>
          </a:p>
        </p:txBody>
      </p:sp>
      <p:sp>
        <p:nvSpPr>
          <p:cNvPr id="34821" name="Slide Number Placeholder 4"/>
          <p:cNvSpPr>
            <a:spLocks noGrp="1"/>
          </p:cNvSpPr>
          <p:nvPr>
            <p:ph type="sldNum" sz="quarter" idx="12"/>
          </p:nvPr>
        </p:nvSpPr>
        <p:spPr>
          <a:noFill/>
        </p:spPr>
        <p:txBody>
          <a:bodyPr/>
          <a:lstStyle/>
          <a:p>
            <a:fld id="{0793BA50-BAAB-495E-B0C8-C8750ED52E7B}" type="slidenum">
              <a:rPr lang="en-US" smtClean="0">
                <a:latin typeface="Arial" pitchFamily="34" charset="0"/>
              </a:rPr>
              <a:pPr/>
              <a:t>13</a:t>
            </a:fld>
            <a:endParaRPr lang="en-US" smtClean="0">
              <a:latin typeface="Arial" pitchFamily="34" charset="0"/>
            </a:endParaRPr>
          </a:p>
        </p:txBody>
      </p:sp>
      <p:sp>
        <p:nvSpPr>
          <p:cNvPr id="34822" name="Content Placeholder 2"/>
          <p:cNvSpPr>
            <a:spLocks noGrp="1"/>
          </p:cNvSpPr>
          <p:nvPr>
            <p:ph sz="half" idx="1"/>
          </p:nvPr>
        </p:nvSpPr>
        <p:spPr/>
        <p:txBody>
          <a:bodyPr/>
          <a:lstStyle/>
          <a:p>
            <a:r>
              <a:rPr lang="sv-SE" sz="2400" smtClean="0"/>
              <a:t>Displays tank data</a:t>
            </a:r>
          </a:p>
          <a:p>
            <a:pPr lvl="1"/>
            <a:r>
              <a:rPr lang="sv-SE" sz="2000" smtClean="0"/>
              <a:t>Level </a:t>
            </a:r>
          </a:p>
          <a:p>
            <a:pPr lvl="1"/>
            <a:r>
              <a:rPr lang="sv-SE" sz="2000" smtClean="0"/>
              <a:t>Temperature</a:t>
            </a:r>
          </a:p>
          <a:p>
            <a:pPr lvl="1"/>
            <a:r>
              <a:rPr lang="sv-SE" sz="2000" smtClean="0"/>
              <a:t>Pressure etc</a:t>
            </a:r>
          </a:p>
          <a:p>
            <a:r>
              <a:rPr lang="sv-SE" sz="2400" smtClean="0"/>
              <a:t>Several displays may be connected on one fieldbus</a:t>
            </a:r>
          </a:p>
          <a:p>
            <a:r>
              <a:rPr lang="sv-SE" sz="2400" smtClean="0"/>
              <a:t>Custody Transfer Approved</a:t>
            </a:r>
          </a:p>
          <a:p>
            <a:r>
              <a:rPr lang="sv-SE" sz="2400" smtClean="0"/>
              <a:t>Intrinsically Safe</a:t>
            </a:r>
          </a:p>
          <a:p>
            <a:r>
              <a:rPr lang="sv-SE" sz="2400" smtClean="0"/>
              <a:t>Backlit</a:t>
            </a:r>
          </a:p>
          <a:p>
            <a:pPr>
              <a:buFont typeface="Wingdings" pitchFamily="2" charset="2"/>
              <a:buNone/>
            </a:pPr>
            <a:endParaRPr lang="sv-SE" sz="2400" smtClean="0"/>
          </a:p>
        </p:txBody>
      </p:sp>
      <p:sp>
        <p:nvSpPr>
          <p:cNvPr id="34823" name="Oval 11"/>
          <p:cNvSpPr>
            <a:spLocks noChangeArrowheads="1"/>
          </p:cNvSpPr>
          <p:nvPr/>
        </p:nvSpPr>
        <p:spPr bwMode="auto">
          <a:xfrm>
            <a:off x="6732588" y="2492375"/>
            <a:ext cx="503237" cy="504825"/>
          </a:xfrm>
          <a:prstGeom prst="ellipse">
            <a:avLst/>
          </a:prstGeom>
          <a:noFill/>
          <a:ln w="25400" algn="ctr">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5" descr="I:\GSS\KURS\eLearning\Raptor System Overview\Bilder\5900based.jpg"/>
          <p:cNvPicPr>
            <a:picLocks noChangeAspect="1" noChangeArrowheads="1"/>
          </p:cNvPicPr>
          <p:nvPr/>
        </p:nvPicPr>
        <p:blipFill>
          <a:blip r:embed="rId3" cstate="print"/>
          <a:srcRect/>
          <a:stretch>
            <a:fillRect/>
          </a:stretch>
        </p:blipFill>
        <p:spPr bwMode="auto">
          <a:xfrm>
            <a:off x="4787900" y="1196975"/>
            <a:ext cx="4097338" cy="2663825"/>
          </a:xfrm>
          <a:prstGeom prst="rect">
            <a:avLst/>
          </a:prstGeom>
          <a:noFill/>
          <a:ln w="9525">
            <a:noFill/>
            <a:miter lim="800000"/>
            <a:headEnd/>
            <a:tailEnd/>
          </a:ln>
        </p:spPr>
      </p:pic>
      <p:sp>
        <p:nvSpPr>
          <p:cNvPr id="2" name="Title 1"/>
          <p:cNvSpPr>
            <a:spLocks noGrp="1"/>
          </p:cNvSpPr>
          <p:nvPr>
            <p:ph type="title"/>
          </p:nvPr>
        </p:nvSpPr>
        <p:spPr/>
        <p:txBody>
          <a:bodyPr/>
          <a:lstStyle/>
          <a:p>
            <a:pPr>
              <a:defRPr/>
            </a:pPr>
            <a:r>
              <a:rPr lang="sv-SE" dirty="0" smtClean="0"/>
              <a:t>3051S Pressure Transmitter	</a:t>
            </a:r>
          </a:p>
        </p:txBody>
      </p:sp>
      <p:sp>
        <p:nvSpPr>
          <p:cNvPr id="35844" name="Slide Number Placeholder 4"/>
          <p:cNvSpPr>
            <a:spLocks noGrp="1"/>
          </p:cNvSpPr>
          <p:nvPr>
            <p:ph type="sldNum" sz="quarter" idx="12"/>
          </p:nvPr>
        </p:nvSpPr>
        <p:spPr>
          <a:noFill/>
        </p:spPr>
        <p:txBody>
          <a:bodyPr/>
          <a:lstStyle/>
          <a:p>
            <a:fld id="{B32D1F50-92E5-44A3-931C-1D3343D6B36B}" type="slidenum">
              <a:rPr lang="en-US" smtClean="0">
                <a:latin typeface="Arial" pitchFamily="34" charset="0"/>
              </a:rPr>
              <a:pPr/>
              <a:t>14</a:t>
            </a:fld>
            <a:endParaRPr lang="en-US" smtClean="0">
              <a:latin typeface="Arial" pitchFamily="34" charset="0"/>
            </a:endParaRPr>
          </a:p>
        </p:txBody>
      </p:sp>
      <p:sp>
        <p:nvSpPr>
          <p:cNvPr id="35845" name="Content Placeholder 2"/>
          <p:cNvSpPr>
            <a:spLocks noGrp="1"/>
          </p:cNvSpPr>
          <p:nvPr>
            <p:ph sz="half" idx="1"/>
          </p:nvPr>
        </p:nvSpPr>
        <p:spPr/>
        <p:txBody>
          <a:bodyPr/>
          <a:lstStyle/>
          <a:p>
            <a:r>
              <a:rPr lang="sv-SE" sz="2400" smtClean="0"/>
              <a:t>Measures vapor and liquid pressure (density)</a:t>
            </a:r>
          </a:p>
          <a:p>
            <a:r>
              <a:rPr lang="sv-SE" sz="2400" smtClean="0"/>
              <a:t>0.025% accuracy</a:t>
            </a:r>
          </a:p>
          <a:p>
            <a:r>
              <a:rPr lang="sv-SE" sz="2400" smtClean="0"/>
              <a:t>Variety of transmitters and flanges</a:t>
            </a:r>
          </a:p>
          <a:p>
            <a:r>
              <a:rPr lang="sv-SE" sz="2400" smtClean="0"/>
              <a:t>Suitable for all kinds of applications and tanks</a:t>
            </a:r>
          </a:p>
          <a:p>
            <a:pPr lvl="1"/>
            <a:r>
              <a:rPr lang="sv-SE" sz="2000" smtClean="0"/>
              <a:t>Crude oil tanks</a:t>
            </a:r>
          </a:p>
          <a:p>
            <a:pPr lvl="1"/>
            <a:r>
              <a:rPr lang="sv-SE" sz="2000" smtClean="0"/>
              <a:t>Pressurized tanks</a:t>
            </a:r>
          </a:p>
          <a:p>
            <a:pPr lvl="1"/>
            <a:r>
              <a:rPr lang="sv-SE" sz="2000" smtClean="0"/>
              <a:t>Floating roof tanks etc.</a:t>
            </a:r>
          </a:p>
          <a:p>
            <a:pPr lvl="1"/>
            <a:endParaRPr lang="sv-SE" sz="2000" smtClean="0"/>
          </a:p>
          <a:p>
            <a:pPr>
              <a:buFont typeface="Wingdings" pitchFamily="2" charset="2"/>
              <a:buNone/>
            </a:pPr>
            <a:endParaRPr lang="sv-SE" smtClean="0"/>
          </a:p>
        </p:txBody>
      </p:sp>
      <p:pic>
        <p:nvPicPr>
          <p:cNvPr id="35846" name="Picture 8" descr="V:\Land_Div\Piw\Lena\Raptor\PDS\Pictures\3051S_029116_sm.tif"/>
          <p:cNvPicPr>
            <a:picLocks noChangeAspect="1" noChangeArrowheads="1"/>
          </p:cNvPicPr>
          <p:nvPr/>
        </p:nvPicPr>
        <p:blipFill>
          <a:blip r:embed="rId4" cstate="print"/>
          <a:srcRect/>
          <a:stretch>
            <a:fillRect/>
          </a:stretch>
        </p:blipFill>
        <p:spPr bwMode="auto">
          <a:xfrm>
            <a:off x="5724525" y="3644900"/>
            <a:ext cx="1508125" cy="2592388"/>
          </a:xfrm>
          <a:prstGeom prst="rect">
            <a:avLst/>
          </a:prstGeom>
          <a:noFill/>
          <a:ln w="9525">
            <a:noFill/>
            <a:miter lim="800000"/>
            <a:headEnd/>
            <a:tailEnd/>
          </a:ln>
        </p:spPr>
      </p:pic>
      <p:sp>
        <p:nvSpPr>
          <p:cNvPr id="35847" name="Oval 11"/>
          <p:cNvSpPr>
            <a:spLocks noChangeArrowheads="1"/>
          </p:cNvSpPr>
          <p:nvPr/>
        </p:nvSpPr>
        <p:spPr bwMode="auto">
          <a:xfrm>
            <a:off x="6659563" y="2060575"/>
            <a:ext cx="504825" cy="504825"/>
          </a:xfrm>
          <a:prstGeom prst="ellipse">
            <a:avLst/>
          </a:prstGeom>
          <a:noFill/>
          <a:ln w="25400" algn="ctr">
            <a:solidFill>
              <a:schemeClr val="accent2"/>
            </a:solidFill>
            <a:round/>
            <a:headEnd/>
            <a:tailEnd/>
          </a:ln>
        </p:spPr>
        <p:txBody>
          <a:bodyPr wrap="none" anchor="ctr"/>
          <a:lstStyle/>
          <a:p>
            <a:endParaRPr lang="sv-SE"/>
          </a:p>
        </p:txBody>
      </p:sp>
      <p:pic>
        <p:nvPicPr>
          <p:cNvPr id="35848" name="Picture 10"/>
          <p:cNvPicPr>
            <a:picLocks noChangeAspect="1" noChangeArrowheads="1"/>
          </p:cNvPicPr>
          <p:nvPr/>
        </p:nvPicPr>
        <p:blipFill>
          <a:blip r:embed="rId5" cstate="print"/>
          <a:srcRect/>
          <a:stretch>
            <a:fillRect/>
          </a:stretch>
        </p:blipFill>
        <p:spPr bwMode="auto">
          <a:xfrm>
            <a:off x="4303713" y="4292600"/>
            <a:ext cx="1260475" cy="20891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defRPr/>
            </a:pPr>
            <a:r>
              <a:rPr lang="sv-SE" dirty="0" smtClean="0"/>
              <a:t>Raptor Tank Gauging System</a:t>
            </a:r>
            <a:endParaRPr lang="sv-SE" dirty="0"/>
          </a:p>
        </p:txBody>
      </p:sp>
      <p:sp>
        <p:nvSpPr>
          <p:cNvPr id="1028" name="Slide Number Placeholder 4"/>
          <p:cNvSpPr>
            <a:spLocks noGrp="1"/>
          </p:cNvSpPr>
          <p:nvPr>
            <p:ph type="sldNum" sz="quarter" idx="12"/>
          </p:nvPr>
        </p:nvSpPr>
        <p:spPr>
          <a:noFill/>
        </p:spPr>
        <p:txBody>
          <a:bodyPr/>
          <a:lstStyle/>
          <a:p>
            <a:fld id="{94F1206F-463C-4970-A498-3F9BF4671ED0}" type="slidenum">
              <a:rPr lang="en-US" smtClean="0">
                <a:latin typeface="Arial" pitchFamily="34" charset="0"/>
              </a:rPr>
              <a:pPr/>
              <a:t>15</a:t>
            </a:fld>
            <a:endParaRPr lang="en-US" smtClean="0">
              <a:latin typeface="Arial" pitchFamily="34" charset="0"/>
            </a:endParaRPr>
          </a:p>
        </p:txBody>
      </p:sp>
      <p:grpSp>
        <p:nvGrpSpPr>
          <p:cNvPr id="14" name="Group 13"/>
          <p:cNvGrpSpPr/>
          <p:nvPr/>
        </p:nvGrpSpPr>
        <p:grpSpPr>
          <a:xfrm>
            <a:off x="841375" y="1206500"/>
            <a:ext cx="6538937" cy="4841400"/>
            <a:chOff x="841375" y="1206500"/>
            <a:chExt cx="6538937" cy="4841400"/>
          </a:xfrm>
        </p:grpSpPr>
        <p:graphicFrame>
          <p:nvGraphicFramePr>
            <p:cNvPr id="1026" name="Object 50"/>
            <p:cNvGraphicFramePr>
              <a:graphicFrameLocks noChangeAspect="1"/>
            </p:cNvGraphicFramePr>
            <p:nvPr>
              <p:ph idx="1"/>
            </p:nvPr>
          </p:nvGraphicFramePr>
          <p:xfrm>
            <a:off x="841375" y="1206500"/>
            <a:ext cx="5422174" cy="3158603"/>
          </p:xfrm>
          <a:graphic>
            <a:graphicData uri="http://schemas.openxmlformats.org/presentationml/2006/ole">
              <p:oleObj spid="_x0000_s1026" name="Photo Editor Photo" r:id="rId4" imgW="16085714" imgH="9371429" progId="MSPhotoEd.3">
                <p:embed/>
              </p:oleObj>
            </a:graphicData>
          </a:graphic>
        </p:graphicFrame>
        <p:pic>
          <p:nvPicPr>
            <p:cNvPr id="1029" name="Picture 51" descr="FBM 2180 copy"/>
            <p:cNvPicPr>
              <a:picLocks noChangeAspect="1" noChangeArrowheads="1"/>
            </p:cNvPicPr>
            <p:nvPr/>
          </p:nvPicPr>
          <p:blipFill>
            <a:blip r:embed="rId5" cstate="print"/>
            <a:srcRect/>
            <a:stretch>
              <a:fillRect/>
            </a:stretch>
          </p:blipFill>
          <p:spPr bwMode="auto">
            <a:xfrm>
              <a:off x="3923928" y="4149080"/>
              <a:ext cx="360040" cy="231791"/>
            </a:xfrm>
            <a:prstGeom prst="rect">
              <a:avLst/>
            </a:prstGeom>
            <a:noFill/>
            <a:ln w="9525">
              <a:noFill/>
              <a:miter lim="800000"/>
              <a:headEnd/>
              <a:tailEnd/>
            </a:ln>
          </p:spPr>
        </p:pic>
        <p:pic>
          <p:nvPicPr>
            <p:cNvPr id="3" name="Picture 5"/>
            <p:cNvPicPr>
              <a:picLocks noChangeAspect="1" noChangeArrowheads="1"/>
            </p:cNvPicPr>
            <p:nvPr/>
          </p:nvPicPr>
          <p:blipFill>
            <a:blip r:embed="rId6" cstate="print"/>
            <a:srcRect/>
            <a:stretch>
              <a:fillRect/>
            </a:stretch>
          </p:blipFill>
          <p:spPr bwMode="auto">
            <a:xfrm>
              <a:off x="5868144" y="4437112"/>
              <a:ext cx="1512168" cy="1610788"/>
            </a:xfrm>
            <a:prstGeom prst="rect">
              <a:avLst/>
            </a:prstGeom>
            <a:noFill/>
            <a:ln w="9525">
              <a:noFill/>
              <a:miter lim="800000"/>
              <a:headEnd/>
              <a:tailEnd/>
            </a:ln>
          </p:spPr>
        </p:pic>
        <p:cxnSp>
          <p:nvCxnSpPr>
            <p:cNvPr id="10" name="Straight Connector 9"/>
            <p:cNvCxnSpPr/>
            <p:nvPr/>
          </p:nvCxnSpPr>
          <p:spPr bwMode="auto">
            <a:xfrm rot="5400000">
              <a:off x="4716016" y="4077072"/>
              <a:ext cx="864096" cy="0"/>
            </a:xfrm>
            <a:prstGeom prst="line">
              <a:avLst/>
            </a:prstGeom>
            <a:noFill/>
            <a:ln w="19050" cap="flat" cmpd="sng" algn="ctr">
              <a:solidFill>
                <a:schemeClr val="bg2">
                  <a:lumMod val="75000"/>
                </a:schemeClr>
              </a:solidFill>
              <a:prstDash val="solid"/>
              <a:round/>
              <a:headEnd type="none" w="med" len="med"/>
              <a:tailEnd type="none" w="med" len="med"/>
            </a:ln>
            <a:effectLst/>
          </p:spPr>
        </p:cxnSp>
        <p:cxnSp>
          <p:nvCxnSpPr>
            <p:cNvPr id="11" name="Straight Connector 10"/>
            <p:cNvCxnSpPr/>
            <p:nvPr/>
          </p:nvCxnSpPr>
          <p:spPr bwMode="auto">
            <a:xfrm rot="10800000">
              <a:off x="5148064" y="4509120"/>
              <a:ext cx="1863824" cy="0"/>
            </a:xfrm>
            <a:prstGeom prst="line">
              <a:avLst/>
            </a:prstGeom>
            <a:noFill/>
            <a:ln w="19050" cap="flat" cmpd="sng" algn="ctr">
              <a:solidFill>
                <a:schemeClr val="bg2">
                  <a:lumMod val="75000"/>
                </a:schemeClr>
              </a:solidFill>
              <a:prstDash val="solid"/>
              <a:round/>
              <a:headEnd type="none" w="med" len="med"/>
              <a:tailEnd type="none" w="med" len="med"/>
            </a:ln>
            <a:effectLst/>
          </p:spPr>
        </p:cxnSp>
      </p:gr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5148064" y="1196752"/>
            <a:ext cx="3825279" cy="2832219"/>
            <a:chOff x="841374" y="1206500"/>
            <a:chExt cx="6538938" cy="4841400"/>
          </a:xfrm>
        </p:grpSpPr>
        <p:graphicFrame>
          <p:nvGraphicFramePr>
            <p:cNvPr id="22" name="Object 50"/>
            <p:cNvGraphicFramePr>
              <a:graphicFrameLocks noChangeAspect="1"/>
            </p:cNvGraphicFramePr>
            <p:nvPr>
              <p:ph idx="1"/>
            </p:nvPr>
          </p:nvGraphicFramePr>
          <p:xfrm>
            <a:off x="841374" y="1206500"/>
            <a:ext cx="5422174" cy="3158604"/>
          </p:xfrm>
          <a:graphic>
            <a:graphicData uri="http://schemas.openxmlformats.org/presentationml/2006/ole">
              <p:oleObj spid="_x0000_s2053" name="Photo Editor Photo" r:id="rId4" imgW="16085714" imgH="9371429" progId="MSPhotoEd.3">
                <p:embed/>
              </p:oleObj>
            </a:graphicData>
          </a:graphic>
        </p:graphicFrame>
        <p:pic>
          <p:nvPicPr>
            <p:cNvPr id="23" name="Picture 51" descr="FBM 2180 copy"/>
            <p:cNvPicPr>
              <a:picLocks noChangeAspect="1" noChangeArrowheads="1"/>
            </p:cNvPicPr>
            <p:nvPr/>
          </p:nvPicPr>
          <p:blipFill>
            <a:blip r:embed="rId5" cstate="print"/>
            <a:srcRect/>
            <a:stretch>
              <a:fillRect/>
            </a:stretch>
          </p:blipFill>
          <p:spPr bwMode="auto">
            <a:xfrm>
              <a:off x="3923928" y="4149080"/>
              <a:ext cx="360040" cy="231791"/>
            </a:xfrm>
            <a:prstGeom prst="rect">
              <a:avLst/>
            </a:prstGeom>
            <a:noFill/>
            <a:ln w="9525">
              <a:noFill/>
              <a:miter lim="800000"/>
              <a:headEnd/>
              <a:tailEnd/>
            </a:ln>
          </p:spPr>
        </p:pic>
        <p:pic>
          <p:nvPicPr>
            <p:cNvPr id="24" name="Picture 5"/>
            <p:cNvPicPr>
              <a:picLocks noChangeAspect="1" noChangeArrowheads="1"/>
            </p:cNvPicPr>
            <p:nvPr/>
          </p:nvPicPr>
          <p:blipFill>
            <a:blip r:embed="rId6" cstate="print"/>
            <a:srcRect/>
            <a:stretch>
              <a:fillRect/>
            </a:stretch>
          </p:blipFill>
          <p:spPr bwMode="auto">
            <a:xfrm>
              <a:off x="5868144" y="4437112"/>
              <a:ext cx="1512168" cy="1610788"/>
            </a:xfrm>
            <a:prstGeom prst="rect">
              <a:avLst/>
            </a:prstGeom>
            <a:noFill/>
            <a:ln w="9525">
              <a:noFill/>
              <a:miter lim="800000"/>
              <a:headEnd/>
              <a:tailEnd/>
            </a:ln>
          </p:spPr>
        </p:pic>
        <p:cxnSp>
          <p:nvCxnSpPr>
            <p:cNvPr id="25" name="Straight Connector 24"/>
            <p:cNvCxnSpPr/>
            <p:nvPr/>
          </p:nvCxnSpPr>
          <p:spPr bwMode="auto">
            <a:xfrm rot="5400000">
              <a:off x="4716016" y="4077072"/>
              <a:ext cx="864096" cy="0"/>
            </a:xfrm>
            <a:prstGeom prst="line">
              <a:avLst/>
            </a:prstGeom>
            <a:noFill/>
            <a:ln w="14986" cap="flat" cmpd="sng" algn="ctr">
              <a:solidFill>
                <a:schemeClr val="bg2">
                  <a:lumMod val="75000"/>
                </a:schemeClr>
              </a:solidFill>
              <a:prstDash val="solid"/>
              <a:round/>
              <a:headEnd type="none" w="med" len="med"/>
              <a:tailEnd type="none" w="med" len="med"/>
            </a:ln>
            <a:effectLst/>
          </p:spPr>
        </p:cxnSp>
        <p:cxnSp>
          <p:nvCxnSpPr>
            <p:cNvPr id="26" name="Straight Connector 25"/>
            <p:cNvCxnSpPr/>
            <p:nvPr/>
          </p:nvCxnSpPr>
          <p:spPr bwMode="auto">
            <a:xfrm rot="10800000">
              <a:off x="5148064" y="4509120"/>
              <a:ext cx="1863824" cy="0"/>
            </a:xfrm>
            <a:prstGeom prst="line">
              <a:avLst/>
            </a:prstGeom>
            <a:noFill/>
            <a:ln w="14986" cap="flat" cmpd="sng" algn="ctr">
              <a:solidFill>
                <a:schemeClr val="bg2">
                  <a:lumMod val="75000"/>
                </a:schemeClr>
              </a:solidFill>
              <a:prstDash val="solid"/>
              <a:round/>
              <a:headEnd type="none" w="med" len="med"/>
              <a:tailEnd type="none" w="med" len="med"/>
            </a:ln>
            <a:effectLst/>
          </p:spPr>
        </p:cxnSp>
      </p:grpSp>
      <p:sp>
        <p:nvSpPr>
          <p:cNvPr id="2" name="Title 1"/>
          <p:cNvSpPr>
            <a:spLocks noGrp="1"/>
          </p:cNvSpPr>
          <p:nvPr>
            <p:ph type="title"/>
          </p:nvPr>
        </p:nvSpPr>
        <p:spPr/>
        <p:txBody>
          <a:bodyPr/>
          <a:lstStyle/>
          <a:p>
            <a:pPr>
              <a:defRPr/>
            </a:pPr>
            <a:r>
              <a:rPr lang="sv-SE" dirty="0" smtClean="0"/>
              <a:t>2160 Field Communication Unit</a:t>
            </a:r>
          </a:p>
        </p:txBody>
      </p:sp>
      <p:sp>
        <p:nvSpPr>
          <p:cNvPr id="2052" name="Content Placeholder 2"/>
          <p:cNvSpPr>
            <a:spLocks noGrp="1"/>
          </p:cNvSpPr>
          <p:nvPr>
            <p:ph sz="half" idx="1"/>
          </p:nvPr>
        </p:nvSpPr>
        <p:spPr>
          <a:xfrm>
            <a:off x="571500" y="1206500"/>
            <a:ext cx="4714875" cy="4794250"/>
          </a:xfrm>
        </p:spPr>
        <p:txBody>
          <a:bodyPr/>
          <a:lstStyle/>
          <a:p>
            <a:r>
              <a:rPr lang="sv-SE" sz="2400" smtClean="0"/>
              <a:t>Collects data from field devices (2410 tank hub, Rex, Pro)</a:t>
            </a:r>
          </a:p>
          <a:p>
            <a:r>
              <a:rPr lang="sv-SE" sz="2400" smtClean="0"/>
              <a:t>Stores data in buffer</a:t>
            </a:r>
          </a:p>
          <a:p>
            <a:r>
              <a:rPr lang="sv-SE" sz="2400" smtClean="0"/>
              <a:t>Improves update rate from field devices</a:t>
            </a:r>
          </a:p>
          <a:p>
            <a:r>
              <a:rPr lang="sv-SE" sz="2400" smtClean="0"/>
              <a:t>No explosion proof protection</a:t>
            </a:r>
          </a:p>
          <a:p>
            <a:pPr lvl="1"/>
            <a:r>
              <a:rPr lang="sv-SE" sz="2000" smtClean="0"/>
              <a:t>Mounted in a non-hazardous area</a:t>
            </a:r>
          </a:p>
          <a:p>
            <a:r>
              <a:rPr lang="sv-SE" sz="2400" smtClean="0"/>
              <a:t>TRL2 Modbus / RS485 </a:t>
            </a:r>
          </a:p>
          <a:p>
            <a:r>
              <a:rPr lang="sv-SE" sz="2400" smtClean="0"/>
              <a:t>RS232</a:t>
            </a:r>
            <a:endParaRPr lang="sv-SE" sz="2000" smtClean="0"/>
          </a:p>
        </p:txBody>
      </p:sp>
      <p:sp>
        <p:nvSpPr>
          <p:cNvPr id="2053" name="Slide Number Placeholder 4"/>
          <p:cNvSpPr>
            <a:spLocks noGrp="1"/>
          </p:cNvSpPr>
          <p:nvPr>
            <p:ph type="sldNum" sz="quarter" idx="12"/>
          </p:nvPr>
        </p:nvSpPr>
        <p:spPr>
          <a:noFill/>
        </p:spPr>
        <p:txBody>
          <a:bodyPr/>
          <a:lstStyle/>
          <a:p>
            <a:fld id="{295E8555-CDC0-4FB7-88EE-0D91B8518D09}" type="slidenum">
              <a:rPr lang="en-US" smtClean="0">
                <a:latin typeface="Arial" pitchFamily="34" charset="0"/>
              </a:rPr>
              <a:pPr/>
              <a:t>16</a:t>
            </a:fld>
            <a:endParaRPr lang="en-US" smtClean="0">
              <a:latin typeface="Arial" pitchFamily="34" charset="0"/>
            </a:endParaRPr>
          </a:p>
        </p:txBody>
      </p:sp>
      <p:sp>
        <p:nvSpPr>
          <p:cNvPr id="2055" name="Oval 8"/>
          <p:cNvSpPr>
            <a:spLocks noChangeArrowheads="1"/>
          </p:cNvSpPr>
          <p:nvPr/>
        </p:nvSpPr>
        <p:spPr bwMode="auto">
          <a:xfrm>
            <a:off x="7312868" y="2204864"/>
            <a:ext cx="571500" cy="571500"/>
          </a:xfrm>
          <a:prstGeom prst="ellipse">
            <a:avLst/>
          </a:prstGeom>
          <a:noFill/>
          <a:ln w="25400" algn="ctr">
            <a:solidFill>
              <a:schemeClr val="accent2"/>
            </a:solidFill>
            <a:round/>
            <a:headEnd/>
            <a:tailEnd/>
          </a:ln>
        </p:spPr>
        <p:txBody>
          <a:bodyPr wrap="none" anchor="ctr"/>
          <a:lstStyle/>
          <a:p>
            <a:endParaRPr lang="sv-SE"/>
          </a:p>
        </p:txBody>
      </p:sp>
      <p:pic>
        <p:nvPicPr>
          <p:cNvPr id="2056" name="Picture 9"/>
          <p:cNvPicPr>
            <a:picLocks noChangeAspect="1" noChangeArrowheads="1"/>
          </p:cNvPicPr>
          <p:nvPr/>
        </p:nvPicPr>
        <p:blipFill>
          <a:blip r:embed="rId7" cstate="print"/>
          <a:srcRect/>
          <a:stretch>
            <a:fillRect/>
          </a:stretch>
        </p:blipFill>
        <p:spPr bwMode="auto">
          <a:xfrm>
            <a:off x="5003800" y="3357563"/>
            <a:ext cx="2790825" cy="23749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Rosemount Rex 3900-series</a:t>
            </a:r>
            <a:endParaRPr lang="sv-SE" dirty="0"/>
          </a:p>
        </p:txBody>
      </p:sp>
      <p:sp>
        <p:nvSpPr>
          <p:cNvPr id="4" name="Slide Number Placeholder 3"/>
          <p:cNvSpPr>
            <a:spLocks noGrp="1"/>
          </p:cNvSpPr>
          <p:nvPr>
            <p:ph type="sldNum" sz="quarter" idx="12"/>
          </p:nvPr>
        </p:nvSpPr>
        <p:spPr/>
        <p:txBody>
          <a:bodyPr/>
          <a:lstStyle/>
          <a:p>
            <a:pPr>
              <a:defRPr/>
            </a:pPr>
            <a:fld id="{15C2FF4B-4C36-4085-9DDE-6BCD60FDE17D}" type="slidenum">
              <a:rPr lang="en-US" smtClean="0"/>
              <a:pPr>
                <a:defRPr/>
              </a:pPr>
              <a:t>17</a:t>
            </a:fld>
            <a:endParaRPr lang="en-US"/>
          </a:p>
        </p:txBody>
      </p:sp>
      <p:grpSp>
        <p:nvGrpSpPr>
          <p:cNvPr id="5" name="Group 4"/>
          <p:cNvGrpSpPr/>
          <p:nvPr/>
        </p:nvGrpSpPr>
        <p:grpSpPr>
          <a:xfrm>
            <a:off x="5148064" y="1196752"/>
            <a:ext cx="3825279" cy="2832219"/>
            <a:chOff x="841374" y="1206500"/>
            <a:chExt cx="6538938" cy="4841400"/>
          </a:xfrm>
        </p:grpSpPr>
        <p:graphicFrame>
          <p:nvGraphicFramePr>
            <p:cNvPr id="6" name="Object 50"/>
            <p:cNvGraphicFramePr>
              <a:graphicFrameLocks noChangeAspect="1"/>
            </p:cNvGraphicFramePr>
            <p:nvPr>
              <p:ph idx="1"/>
            </p:nvPr>
          </p:nvGraphicFramePr>
          <p:xfrm>
            <a:off x="841374" y="1206500"/>
            <a:ext cx="5422174" cy="3158604"/>
          </p:xfrm>
          <a:graphic>
            <a:graphicData uri="http://schemas.openxmlformats.org/presentationml/2006/ole">
              <p:oleObj spid="_x0000_s80898" name="Photo Editor Photo" r:id="rId4" imgW="16085714" imgH="9371429" progId="MSPhotoEd.3">
                <p:embed/>
              </p:oleObj>
            </a:graphicData>
          </a:graphic>
        </p:graphicFrame>
        <p:pic>
          <p:nvPicPr>
            <p:cNvPr id="7" name="Picture 51" descr="FBM 2180 copy"/>
            <p:cNvPicPr>
              <a:picLocks noChangeAspect="1" noChangeArrowheads="1"/>
            </p:cNvPicPr>
            <p:nvPr/>
          </p:nvPicPr>
          <p:blipFill>
            <a:blip r:embed="rId5" cstate="print"/>
            <a:srcRect/>
            <a:stretch>
              <a:fillRect/>
            </a:stretch>
          </p:blipFill>
          <p:spPr bwMode="auto">
            <a:xfrm>
              <a:off x="3923928" y="4149080"/>
              <a:ext cx="360040" cy="231791"/>
            </a:xfrm>
            <a:prstGeom prst="rect">
              <a:avLst/>
            </a:prstGeom>
            <a:noFill/>
            <a:ln w="9525">
              <a:noFill/>
              <a:miter lim="800000"/>
              <a:headEnd/>
              <a:tailEnd/>
            </a:ln>
          </p:spPr>
        </p:pic>
        <p:pic>
          <p:nvPicPr>
            <p:cNvPr id="8" name="Picture 5"/>
            <p:cNvPicPr>
              <a:picLocks noChangeAspect="1" noChangeArrowheads="1"/>
            </p:cNvPicPr>
            <p:nvPr/>
          </p:nvPicPr>
          <p:blipFill>
            <a:blip r:embed="rId6" cstate="print"/>
            <a:srcRect/>
            <a:stretch>
              <a:fillRect/>
            </a:stretch>
          </p:blipFill>
          <p:spPr bwMode="auto">
            <a:xfrm>
              <a:off x="5868144" y="4437112"/>
              <a:ext cx="1512168" cy="1610788"/>
            </a:xfrm>
            <a:prstGeom prst="rect">
              <a:avLst/>
            </a:prstGeom>
            <a:noFill/>
            <a:ln w="9525">
              <a:noFill/>
              <a:miter lim="800000"/>
              <a:headEnd/>
              <a:tailEnd/>
            </a:ln>
          </p:spPr>
        </p:pic>
        <p:cxnSp>
          <p:nvCxnSpPr>
            <p:cNvPr id="9" name="Straight Connector 8"/>
            <p:cNvCxnSpPr/>
            <p:nvPr/>
          </p:nvCxnSpPr>
          <p:spPr bwMode="auto">
            <a:xfrm rot="5400000">
              <a:off x="4716016" y="4077072"/>
              <a:ext cx="864096" cy="0"/>
            </a:xfrm>
            <a:prstGeom prst="line">
              <a:avLst/>
            </a:prstGeom>
            <a:noFill/>
            <a:ln w="14986" cap="flat" cmpd="sng" algn="ctr">
              <a:solidFill>
                <a:schemeClr val="bg2">
                  <a:lumMod val="75000"/>
                </a:schemeClr>
              </a:solidFill>
              <a:prstDash val="solid"/>
              <a:round/>
              <a:headEnd type="none" w="med" len="med"/>
              <a:tailEnd type="none" w="med" len="med"/>
            </a:ln>
            <a:effectLst/>
          </p:spPr>
        </p:cxnSp>
        <p:cxnSp>
          <p:nvCxnSpPr>
            <p:cNvPr id="10" name="Straight Connector 9"/>
            <p:cNvCxnSpPr/>
            <p:nvPr/>
          </p:nvCxnSpPr>
          <p:spPr bwMode="auto">
            <a:xfrm rot="10800000">
              <a:off x="5148064" y="4509120"/>
              <a:ext cx="1863824" cy="0"/>
            </a:xfrm>
            <a:prstGeom prst="line">
              <a:avLst/>
            </a:prstGeom>
            <a:noFill/>
            <a:ln w="14986" cap="flat" cmpd="sng" algn="ctr">
              <a:solidFill>
                <a:schemeClr val="bg2">
                  <a:lumMod val="75000"/>
                </a:schemeClr>
              </a:solidFill>
              <a:prstDash val="solid"/>
              <a:round/>
              <a:headEnd type="none" w="med" len="med"/>
              <a:tailEnd type="none" w="med" len="med"/>
            </a:ln>
            <a:effectLst/>
          </p:spPr>
        </p:cxnSp>
      </p:grpSp>
      <p:sp>
        <p:nvSpPr>
          <p:cNvPr id="11" name="Oval 8"/>
          <p:cNvSpPr>
            <a:spLocks noChangeArrowheads="1"/>
          </p:cNvSpPr>
          <p:nvPr/>
        </p:nvSpPr>
        <p:spPr bwMode="auto">
          <a:xfrm>
            <a:off x="8604448" y="2924944"/>
            <a:ext cx="427484" cy="427484"/>
          </a:xfrm>
          <a:prstGeom prst="ellipse">
            <a:avLst/>
          </a:prstGeom>
          <a:noFill/>
          <a:ln w="25400" algn="ctr">
            <a:solidFill>
              <a:schemeClr val="accent2"/>
            </a:solidFill>
            <a:round/>
            <a:headEnd/>
            <a:tailEnd/>
          </a:ln>
        </p:spPr>
        <p:txBody>
          <a:bodyPr wrap="none" anchor="ctr"/>
          <a:lstStyle/>
          <a:p>
            <a:endParaRPr lang="sv-SE"/>
          </a:p>
        </p:txBody>
      </p:sp>
      <p:sp>
        <p:nvSpPr>
          <p:cNvPr id="12" name="Content Placeholder 2"/>
          <p:cNvSpPr>
            <a:spLocks noGrp="1"/>
          </p:cNvSpPr>
          <p:nvPr>
            <p:ph sz="half" idx="1"/>
          </p:nvPr>
        </p:nvSpPr>
        <p:spPr>
          <a:xfrm>
            <a:off x="571500" y="1206500"/>
            <a:ext cx="4936604" cy="4546600"/>
          </a:xfrm>
        </p:spPr>
        <p:txBody>
          <a:bodyPr/>
          <a:lstStyle/>
          <a:p>
            <a:r>
              <a:rPr lang="sv-SE" sz="2400" dirty="0" smtClean="0"/>
              <a:t>3900-series Radar Tank Gauge</a:t>
            </a:r>
          </a:p>
          <a:p>
            <a:pPr lvl="1"/>
            <a:r>
              <a:rPr lang="en-GB" sz="2000" dirty="0" smtClean="0"/>
              <a:t>±0,5 mm instrument accuracy</a:t>
            </a:r>
          </a:p>
          <a:p>
            <a:pPr lvl="1"/>
            <a:r>
              <a:rPr lang="en-GB" sz="2000" dirty="0" smtClean="0"/>
              <a:t>10 GHz FMCW</a:t>
            </a:r>
          </a:p>
          <a:p>
            <a:pPr lvl="1"/>
            <a:r>
              <a:rPr lang="en-GB" sz="2000" dirty="0" smtClean="0"/>
              <a:t>Custody Transfer approved</a:t>
            </a:r>
          </a:p>
          <a:p>
            <a:pPr lvl="1"/>
            <a:r>
              <a:rPr lang="en-GB" sz="2000" dirty="0" smtClean="0"/>
              <a:t>SIL 2 certified</a:t>
            </a:r>
          </a:p>
          <a:p>
            <a:r>
              <a:rPr lang="en-GB" sz="2400" dirty="0" smtClean="0"/>
              <a:t>4 wire</a:t>
            </a:r>
          </a:p>
          <a:p>
            <a:pPr lvl="1"/>
            <a:r>
              <a:rPr lang="en-GB" sz="2000" dirty="0" smtClean="0"/>
              <a:t>2 bus, 2 power</a:t>
            </a:r>
          </a:p>
          <a:p>
            <a:endParaRPr lang="en-GB" dirty="0" smtClean="0"/>
          </a:p>
          <a:p>
            <a:pPr lvl="1"/>
            <a:endParaRPr lang="en-GB" sz="2000" dirty="0" smtClean="0"/>
          </a:p>
        </p:txBody>
      </p:sp>
      <p:pic>
        <p:nvPicPr>
          <p:cNvPr id="80900" name="Picture 4" descr="V:\Land_Div\Pictures\REX\REX Okapad\Rosemount_Rex\Rosemount_Rex Rakt_RGB_.jpg"/>
          <p:cNvPicPr>
            <a:picLocks noChangeAspect="1" noChangeArrowheads="1"/>
          </p:cNvPicPr>
          <p:nvPr/>
        </p:nvPicPr>
        <p:blipFill>
          <a:blip r:embed="rId7" cstate="print"/>
          <a:srcRect/>
          <a:stretch>
            <a:fillRect/>
          </a:stretch>
        </p:blipFill>
        <p:spPr bwMode="auto">
          <a:xfrm>
            <a:off x="4644008" y="3235760"/>
            <a:ext cx="2446709" cy="3433600"/>
          </a:xfrm>
          <a:prstGeom prst="rect">
            <a:avLst/>
          </a:prstGeom>
          <a:noFill/>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Rex Inputs and Outputs</a:t>
            </a:r>
            <a:endParaRPr lang="sv-SE" dirty="0"/>
          </a:p>
        </p:txBody>
      </p:sp>
      <p:sp>
        <p:nvSpPr>
          <p:cNvPr id="4" name="Slide Number Placeholder 3"/>
          <p:cNvSpPr>
            <a:spLocks noGrp="1"/>
          </p:cNvSpPr>
          <p:nvPr>
            <p:ph type="sldNum" sz="quarter" idx="12"/>
          </p:nvPr>
        </p:nvSpPr>
        <p:spPr/>
        <p:txBody>
          <a:bodyPr/>
          <a:lstStyle/>
          <a:p>
            <a:pPr>
              <a:defRPr/>
            </a:pPr>
            <a:fld id="{15C2FF4B-4C36-4085-9DDE-6BCD60FDE17D}" type="slidenum">
              <a:rPr lang="en-US" smtClean="0"/>
              <a:pPr>
                <a:defRPr/>
              </a:pPr>
              <a:t>18</a:t>
            </a:fld>
            <a:endParaRPr lang="en-US" dirty="0"/>
          </a:p>
        </p:txBody>
      </p:sp>
      <p:pic>
        <p:nvPicPr>
          <p:cNvPr id="5" name="Picture 46" descr="http://system3.fototext.se/Mediabase/Previews/219/p_130499.jpg"/>
          <p:cNvPicPr>
            <a:picLocks noChangeAspect="1" noChangeArrowheads="1"/>
          </p:cNvPicPr>
          <p:nvPr/>
        </p:nvPicPr>
        <p:blipFill>
          <a:blip r:embed="rId3" cstate="print"/>
          <a:srcRect/>
          <a:stretch>
            <a:fillRect/>
          </a:stretch>
        </p:blipFill>
        <p:spPr bwMode="auto">
          <a:xfrm>
            <a:off x="3796035" y="1268413"/>
            <a:ext cx="2000250" cy="2446337"/>
          </a:xfrm>
          <a:prstGeom prst="rect">
            <a:avLst/>
          </a:prstGeom>
          <a:noFill/>
          <a:ln w="9525">
            <a:noFill/>
            <a:miter lim="800000"/>
            <a:headEnd/>
            <a:tailEnd/>
          </a:ln>
        </p:spPr>
      </p:pic>
      <p:grpSp>
        <p:nvGrpSpPr>
          <p:cNvPr id="6" name="Group 49"/>
          <p:cNvGrpSpPr>
            <a:grpSpLocks/>
          </p:cNvGrpSpPr>
          <p:nvPr/>
        </p:nvGrpSpPr>
        <p:grpSpPr bwMode="auto">
          <a:xfrm>
            <a:off x="1626765" y="2308225"/>
            <a:ext cx="3096371" cy="3730625"/>
            <a:chOff x="653" y="1454"/>
            <a:chExt cx="2136" cy="2350"/>
          </a:xfrm>
        </p:grpSpPr>
        <p:sp>
          <p:nvSpPr>
            <p:cNvPr id="7" name="Text Box 4"/>
            <p:cNvSpPr txBox="1">
              <a:spLocks noChangeArrowheads="1"/>
            </p:cNvSpPr>
            <p:nvPr/>
          </p:nvSpPr>
          <p:spPr bwMode="auto">
            <a:xfrm>
              <a:off x="653" y="3067"/>
              <a:ext cx="730" cy="737"/>
            </a:xfrm>
            <a:prstGeom prst="rect">
              <a:avLst/>
            </a:prstGeom>
            <a:noFill/>
            <a:ln w="41275">
              <a:noFill/>
              <a:miter lim="800000"/>
              <a:headEnd/>
              <a:tailEnd/>
            </a:ln>
          </p:spPr>
          <p:txBody>
            <a:bodyPr wrap="square">
              <a:spAutoFit/>
            </a:bodyPr>
            <a:lstStyle/>
            <a:p>
              <a:r>
                <a:rPr lang="en-US" sz="1400" dirty="0"/>
                <a:t>Temp</a:t>
              </a:r>
            </a:p>
            <a:p>
              <a:r>
                <a:rPr lang="en-US" sz="1400" dirty="0"/>
                <a:t>sensor</a:t>
              </a:r>
            </a:p>
            <a:p>
              <a:r>
                <a:rPr lang="en-US" sz="1400" dirty="0"/>
                <a:t>maximum</a:t>
              </a:r>
            </a:p>
            <a:p>
              <a:r>
                <a:rPr lang="en-US" sz="1400" dirty="0"/>
                <a:t>6 spots</a:t>
              </a:r>
            </a:p>
            <a:p>
              <a:r>
                <a:rPr lang="en-US" sz="1400" b="1" dirty="0" smtClean="0"/>
                <a:t>PT </a:t>
              </a:r>
              <a:r>
                <a:rPr lang="en-US" sz="1400" b="1" dirty="0"/>
                <a:t>100</a:t>
              </a:r>
            </a:p>
          </p:txBody>
        </p:sp>
        <p:pic>
          <p:nvPicPr>
            <p:cNvPr id="8" name="Picture 12" descr="temperatureSensor"/>
            <p:cNvPicPr>
              <a:picLocks noChangeAspect="1" noChangeArrowheads="1"/>
            </p:cNvPicPr>
            <p:nvPr/>
          </p:nvPicPr>
          <p:blipFill>
            <a:blip r:embed="rId4" cstate="print"/>
            <a:srcRect/>
            <a:stretch>
              <a:fillRect/>
            </a:stretch>
          </p:blipFill>
          <p:spPr bwMode="auto">
            <a:xfrm>
              <a:off x="971" y="2251"/>
              <a:ext cx="129" cy="799"/>
            </a:xfrm>
            <a:prstGeom prst="rect">
              <a:avLst/>
            </a:prstGeom>
            <a:noFill/>
            <a:ln w="9525">
              <a:noFill/>
              <a:miter lim="800000"/>
              <a:headEnd/>
              <a:tailEnd/>
            </a:ln>
          </p:spPr>
        </p:pic>
        <p:sp>
          <p:nvSpPr>
            <p:cNvPr id="9" name="Line 20"/>
            <p:cNvSpPr>
              <a:spLocks noChangeShapeType="1"/>
            </p:cNvSpPr>
            <p:nvPr/>
          </p:nvSpPr>
          <p:spPr bwMode="auto">
            <a:xfrm flipH="1" flipV="1">
              <a:off x="1020" y="1480"/>
              <a:ext cx="10" cy="781"/>
            </a:xfrm>
            <a:prstGeom prst="line">
              <a:avLst/>
            </a:prstGeom>
            <a:noFill/>
            <a:ln w="28575">
              <a:solidFill>
                <a:srgbClr val="000000"/>
              </a:solidFill>
              <a:round/>
              <a:headEnd/>
              <a:tailEnd/>
            </a:ln>
          </p:spPr>
          <p:txBody>
            <a:bodyPr wrap="none" anchor="ctr"/>
            <a:lstStyle/>
            <a:p>
              <a:endParaRPr lang="sv-SE"/>
            </a:p>
          </p:txBody>
        </p:sp>
        <p:sp>
          <p:nvSpPr>
            <p:cNvPr id="10" name="Line 23"/>
            <p:cNvSpPr>
              <a:spLocks noChangeShapeType="1"/>
            </p:cNvSpPr>
            <p:nvPr/>
          </p:nvSpPr>
          <p:spPr bwMode="auto">
            <a:xfrm flipV="1">
              <a:off x="1020" y="1454"/>
              <a:ext cx="1769" cy="26"/>
            </a:xfrm>
            <a:prstGeom prst="line">
              <a:avLst/>
            </a:prstGeom>
            <a:noFill/>
            <a:ln w="28575">
              <a:solidFill>
                <a:srgbClr val="000000"/>
              </a:solidFill>
              <a:round/>
              <a:headEnd/>
              <a:tailEnd/>
            </a:ln>
          </p:spPr>
          <p:txBody>
            <a:bodyPr wrap="none" anchor="ctr"/>
            <a:lstStyle/>
            <a:p>
              <a:endParaRPr lang="sv-SE"/>
            </a:p>
          </p:txBody>
        </p:sp>
      </p:grpSp>
      <p:grpSp>
        <p:nvGrpSpPr>
          <p:cNvPr id="11" name="Group 47"/>
          <p:cNvGrpSpPr>
            <a:grpSpLocks/>
          </p:cNvGrpSpPr>
          <p:nvPr/>
        </p:nvGrpSpPr>
        <p:grpSpPr bwMode="auto">
          <a:xfrm>
            <a:off x="3354710" y="2492375"/>
            <a:ext cx="1384300" cy="3532188"/>
            <a:chOff x="1927" y="1570"/>
            <a:chExt cx="872" cy="2225"/>
          </a:xfrm>
        </p:grpSpPr>
        <p:sp>
          <p:nvSpPr>
            <p:cNvPr id="12" name="Text Box 6"/>
            <p:cNvSpPr txBox="1">
              <a:spLocks noChangeArrowheads="1"/>
            </p:cNvSpPr>
            <p:nvPr/>
          </p:nvSpPr>
          <p:spPr bwMode="auto">
            <a:xfrm>
              <a:off x="1927" y="3067"/>
              <a:ext cx="811" cy="728"/>
            </a:xfrm>
            <a:prstGeom prst="rect">
              <a:avLst/>
            </a:prstGeom>
            <a:noFill/>
            <a:ln w="41275">
              <a:noFill/>
              <a:miter lim="800000"/>
              <a:headEnd/>
              <a:tailEnd/>
            </a:ln>
          </p:spPr>
          <p:txBody>
            <a:bodyPr>
              <a:spAutoFit/>
            </a:bodyPr>
            <a:lstStyle/>
            <a:p>
              <a:r>
                <a:rPr lang="en-US" sz="1400" dirty="0"/>
                <a:t>Water bottom</a:t>
              </a:r>
            </a:p>
            <a:p>
              <a:r>
                <a:rPr lang="en-US" sz="1400" dirty="0"/>
                <a:t>sensor</a:t>
              </a:r>
            </a:p>
            <a:p>
              <a:endParaRPr lang="en-US" sz="1400" dirty="0"/>
            </a:p>
            <a:p>
              <a:r>
                <a:rPr lang="en-US" sz="1400" b="1" dirty="0"/>
                <a:t>4-20 </a:t>
              </a:r>
              <a:r>
                <a:rPr lang="en-US" sz="1400" b="1" dirty="0" err="1"/>
                <a:t>mA</a:t>
              </a:r>
              <a:r>
                <a:rPr lang="en-US" sz="1400" b="1" dirty="0"/>
                <a:t> Input</a:t>
              </a:r>
            </a:p>
          </p:txBody>
        </p:sp>
        <p:pic>
          <p:nvPicPr>
            <p:cNvPr id="13" name="Picture 13" descr="waterLevelSensor"/>
            <p:cNvPicPr>
              <a:picLocks noChangeAspect="1" noChangeArrowheads="1"/>
            </p:cNvPicPr>
            <p:nvPr/>
          </p:nvPicPr>
          <p:blipFill>
            <a:blip r:embed="rId5" cstate="print"/>
            <a:srcRect/>
            <a:stretch>
              <a:fillRect/>
            </a:stretch>
          </p:blipFill>
          <p:spPr bwMode="auto">
            <a:xfrm>
              <a:off x="2290" y="2296"/>
              <a:ext cx="46" cy="733"/>
            </a:xfrm>
            <a:prstGeom prst="rect">
              <a:avLst/>
            </a:prstGeom>
            <a:noFill/>
            <a:ln w="9525">
              <a:noFill/>
              <a:miter lim="800000"/>
              <a:headEnd/>
              <a:tailEnd/>
            </a:ln>
          </p:spPr>
        </p:pic>
        <p:sp>
          <p:nvSpPr>
            <p:cNvPr id="14" name="Line 17"/>
            <p:cNvSpPr>
              <a:spLocks noChangeShapeType="1"/>
            </p:cNvSpPr>
            <p:nvPr/>
          </p:nvSpPr>
          <p:spPr bwMode="auto">
            <a:xfrm flipV="1">
              <a:off x="2310" y="1570"/>
              <a:ext cx="0" cy="726"/>
            </a:xfrm>
            <a:prstGeom prst="line">
              <a:avLst/>
            </a:prstGeom>
            <a:noFill/>
            <a:ln w="28575">
              <a:solidFill>
                <a:srgbClr val="000000"/>
              </a:solidFill>
              <a:round/>
              <a:headEnd/>
              <a:tailEnd/>
            </a:ln>
          </p:spPr>
          <p:txBody>
            <a:bodyPr wrap="none" anchor="ctr"/>
            <a:lstStyle/>
            <a:p>
              <a:endParaRPr lang="sv-SE"/>
            </a:p>
          </p:txBody>
        </p:sp>
        <p:sp>
          <p:nvSpPr>
            <p:cNvPr id="15" name="Line 21"/>
            <p:cNvSpPr>
              <a:spLocks noChangeShapeType="1"/>
            </p:cNvSpPr>
            <p:nvPr/>
          </p:nvSpPr>
          <p:spPr bwMode="auto">
            <a:xfrm flipV="1">
              <a:off x="2300" y="1570"/>
              <a:ext cx="499" cy="1"/>
            </a:xfrm>
            <a:prstGeom prst="line">
              <a:avLst/>
            </a:prstGeom>
            <a:noFill/>
            <a:ln w="28575">
              <a:solidFill>
                <a:srgbClr val="000000"/>
              </a:solidFill>
              <a:round/>
              <a:headEnd/>
              <a:tailEnd/>
            </a:ln>
          </p:spPr>
          <p:txBody>
            <a:bodyPr wrap="none" anchor="ctr"/>
            <a:lstStyle/>
            <a:p>
              <a:endParaRPr lang="sv-SE"/>
            </a:p>
          </p:txBody>
        </p:sp>
      </p:grpSp>
      <p:grpSp>
        <p:nvGrpSpPr>
          <p:cNvPr id="16" name="Group 48"/>
          <p:cNvGrpSpPr>
            <a:grpSpLocks/>
          </p:cNvGrpSpPr>
          <p:nvPr/>
        </p:nvGrpSpPr>
        <p:grpSpPr bwMode="auto">
          <a:xfrm>
            <a:off x="2634728" y="2397125"/>
            <a:ext cx="2088406" cy="4071938"/>
            <a:chOff x="1265" y="1510"/>
            <a:chExt cx="1524" cy="2565"/>
          </a:xfrm>
        </p:grpSpPr>
        <p:sp>
          <p:nvSpPr>
            <p:cNvPr id="17" name="Text Box 5"/>
            <p:cNvSpPr txBox="1">
              <a:spLocks noChangeArrowheads="1"/>
            </p:cNvSpPr>
            <p:nvPr/>
          </p:nvSpPr>
          <p:spPr bwMode="auto">
            <a:xfrm>
              <a:off x="1265" y="3067"/>
              <a:ext cx="708" cy="1008"/>
            </a:xfrm>
            <a:prstGeom prst="rect">
              <a:avLst/>
            </a:prstGeom>
            <a:noFill/>
            <a:ln w="41275">
              <a:noFill/>
              <a:miter lim="800000"/>
              <a:headEnd/>
              <a:tailEnd/>
            </a:ln>
          </p:spPr>
          <p:txBody>
            <a:bodyPr wrap="square">
              <a:spAutoFit/>
            </a:bodyPr>
            <a:lstStyle/>
            <a:p>
              <a:r>
                <a:rPr lang="en-US" sz="1400" dirty="0"/>
                <a:t>Pressure</a:t>
              </a:r>
            </a:p>
            <a:p>
              <a:r>
                <a:rPr lang="en-US" sz="1400" dirty="0" smtClean="0"/>
                <a:t>Sensor</a:t>
              </a:r>
              <a:endParaRPr lang="en-US" sz="1400" dirty="0"/>
            </a:p>
            <a:p>
              <a:r>
                <a:rPr lang="en-US" sz="1400" b="1" dirty="0" smtClean="0"/>
                <a:t>4-20 </a:t>
              </a:r>
              <a:r>
                <a:rPr lang="en-US" sz="1400" b="1" dirty="0" err="1"/>
                <a:t>mA</a:t>
              </a:r>
              <a:endParaRPr lang="en-US" sz="1400" b="1" dirty="0"/>
            </a:p>
            <a:p>
              <a:r>
                <a:rPr lang="en-US" sz="1400" b="1" dirty="0"/>
                <a:t>Input</a:t>
              </a:r>
            </a:p>
            <a:p>
              <a:r>
                <a:rPr lang="en-US" sz="1400" b="1" dirty="0"/>
                <a:t>or</a:t>
              </a:r>
            </a:p>
            <a:p>
              <a:r>
                <a:rPr lang="en-US" sz="1400" b="1" dirty="0"/>
                <a:t>3 x HART</a:t>
              </a:r>
            </a:p>
          </p:txBody>
        </p:sp>
        <p:pic>
          <p:nvPicPr>
            <p:cNvPr id="18" name="Picture 14" descr="pressureTransmitter"/>
            <p:cNvPicPr>
              <a:picLocks noChangeAspect="1" noChangeArrowheads="1"/>
            </p:cNvPicPr>
            <p:nvPr/>
          </p:nvPicPr>
          <p:blipFill>
            <a:blip r:embed="rId6" cstate="print"/>
            <a:srcRect/>
            <a:stretch>
              <a:fillRect/>
            </a:stretch>
          </p:blipFill>
          <p:spPr bwMode="auto">
            <a:xfrm>
              <a:off x="1519" y="2432"/>
              <a:ext cx="239" cy="511"/>
            </a:xfrm>
            <a:prstGeom prst="rect">
              <a:avLst/>
            </a:prstGeom>
            <a:noFill/>
            <a:ln w="9525">
              <a:noFill/>
              <a:miter lim="800000"/>
              <a:headEnd/>
              <a:tailEnd/>
            </a:ln>
          </p:spPr>
        </p:pic>
        <p:sp>
          <p:nvSpPr>
            <p:cNvPr id="19" name="Line 18"/>
            <p:cNvSpPr>
              <a:spLocks noChangeShapeType="1"/>
            </p:cNvSpPr>
            <p:nvPr/>
          </p:nvSpPr>
          <p:spPr bwMode="auto">
            <a:xfrm flipV="1">
              <a:off x="1655" y="1525"/>
              <a:ext cx="0" cy="907"/>
            </a:xfrm>
            <a:prstGeom prst="line">
              <a:avLst/>
            </a:prstGeom>
            <a:noFill/>
            <a:ln w="28575">
              <a:solidFill>
                <a:srgbClr val="000000"/>
              </a:solidFill>
              <a:round/>
              <a:headEnd/>
              <a:tailEnd/>
            </a:ln>
          </p:spPr>
          <p:txBody>
            <a:bodyPr wrap="none" anchor="ctr"/>
            <a:lstStyle/>
            <a:p>
              <a:endParaRPr lang="sv-SE"/>
            </a:p>
          </p:txBody>
        </p:sp>
        <p:sp>
          <p:nvSpPr>
            <p:cNvPr id="20" name="Line 24"/>
            <p:cNvSpPr>
              <a:spLocks noChangeShapeType="1"/>
            </p:cNvSpPr>
            <p:nvPr/>
          </p:nvSpPr>
          <p:spPr bwMode="auto">
            <a:xfrm flipV="1">
              <a:off x="1655" y="1510"/>
              <a:ext cx="1134" cy="15"/>
            </a:xfrm>
            <a:prstGeom prst="line">
              <a:avLst/>
            </a:prstGeom>
            <a:noFill/>
            <a:ln w="28575">
              <a:solidFill>
                <a:srgbClr val="000000"/>
              </a:solidFill>
              <a:round/>
              <a:headEnd/>
              <a:tailEnd/>
            </a:ln>
          </p:spPr>
          <p:txBody>
            <a:bodyPr wrap="none" anchor="ctr"/>
            <a:lstStyle/>
            <a:p>
              <a:endParaRPr lang="sv-SE"/>
            </a:p>
          </p:txBody>
        </p:sp>
      </p:grpSp>
      <p:grpSp>
        <p:nvGrpSpPr>
          <p:cNvPr id="21" name="Group 51"/>
          <p:cNvGrpSpPr>
            <a:grpSpLocks/>
          </p:cNvGrpSpPr>
          <p:nvPr/>
        </p:nvGrpSpPr>
        <p:grpSpPr bwMode="auto">
          <a:xfrm>
            <a:off x="691148" y="1292225"/>
            <a:ext cx="3671624" cy="4746625"/>
            <a:chOff x="63" y="814"/>
            <a:chExt cx="2499" cy="2990"/>
          </a:xfrm>
        </p:grpSpPr>
        <p:sp>
          <p:nvSpPr>
            <p:cNvPr id="22" name="Text Box 3"/>
            <p:cNvSpPr txBox="1">
              <a:spLocks noChangeArrowheads="1"/>
            </p:cNvSpPr>
            <p:nvPr/>
          </p:nvSpPr>
          <p:spPr bwMode="auto">
            <a:xfrm>
              <a:off x="63" y="3067"/>
              <a:ext cx="730" cy="737"/>
            </a:xfrm>
            <a:prstGeom prst="rect">
              <a:avLst/>
            </a:prstGeom>
            <a:noFill/>
            <a:ln w="41275">
              <a:noFill/>
              <a:miter lim="800000"/>
              <a:headEnd/>
              <a:tailEnd/>
            </a:ln>
          </p:spPr>
          <p:txBody>
            <a:bodyPr wrap="square">
              <a:spAutoFit/>
            </a:bodyPr>
            <a:lstStyle/>
            <a:p>
              <a:r>
                <a:rPr lang="en-US" sz="1400" dirty="0"/>
                <a:t>Temp</a:t>
              </a:r>
            </a:p>
            <a:p>
              <a:r>
                <a:rPr lang="en-US" sz="1400" dirty="0"/>
                <a:t>sensors</a:t>
              </a:r>
            </a:p>
            <a:p>
              <a:r>
                <a:rPr lang="en-US" sz="1400" dirty="0"/>
                <a:t>maximum</a:t>
              </a:r>
            </a:p>
            <a:p>
              <a:r>
                <a:rPr lang="en-US" sz="1400" dirty="0"/>
                <a:t>14 </a:t>
              </a:r>
              <a:r>
                <a:rPr lang="en-US" sz="1400" dirty="0" smtClean="0"/>
                <a:t>spots</a:t>
              </a:r>
              <a:endParaRPr lang="en-US" sz="1400" b="1" dirty="0"/>
            </a:p>
            <a:p>
              <a:r>
                <a:rPr lang="en-US" sz="1400" b="1" dirty="0"/>
                <a:t>PT 100</a:t>
              </a:r>
            </a:p>
          </p:txBody>
        </p:sp>
        <p:grpSp>
          <p:nvGrpSpPr>
            <p:cNvPr id="23" name="Group 50"/>
            <p:cNvGrpSpPr>
              <a:grpSpLocks/>
            </p:cNvGrpSpPr>
            <p:nvPr/>
          </p:nvGrpSpPr>
          <p:grpSpPr bwMode="auto">
            <a:xfrm>
              <a:off x="358" y="814"/>
              <a:ext cx="2204" cy="2236"/>
              <a:chOff x="358" y="814"/>
              <a:chExt cx="2204" cy="2236"/>
            </a:xfrm>
          </p:grpSpPr>
          <p:pic>
            <p:nvPicPr>
              <p:cNvPr id="24" name="Picture 11" descr="temperatureSensor"/>
              <p:cNvPicPr>
                <a:picLocks noChangeAspect="1" noChangeArrowheads="1"/>
              </p:cNvPicPr>
              <p:nvPr/>
            </p:nvPicPr>
            <p:blipFill>
              <a:blip r:embed="rId4" cstate="print"/>
              <a:srcRect/>
              <a:stretch>
                <a:fillRect/>
              </a:stretch>
            </p:blipFill>
            <p:spPr bwMode="auto">
              <a:xfrm>
                <a:off x="385" y="2251"/>
                <a:ext cx="144" cy="799"/>
              </a:xfrm>
              <a:prstGeom prst="rect">
                <a:avLst/>
              </a:prstGeom>
              <a:noFill/>
              <a:ln w="9525">
                <a:noFill/>
                <a:miter lim="800000"/>
                <a:headEnd/>
                <a:tailEnd/>
              </a:ln>
            </p:spPr>
          </p:pic>
          <p:sp>
            <p:nvSpPr>
              <p:cNvPr id="25" name="Line 19"/>
              <p:cNvSpPr>
                <a:spLocks noChangeShapeType="1"/>
              </p:cNvSpPr>
              <p:nvPr/>
            </p:nvSpPr>
            <p:spPr bwMode="auto">
              <a:xfrm flipH="1" flipV="1">
                <a:off x="431" y="1253"/>
                <a:ext cx="17" cy="998"/>
              </a:xfrm>
              <a:prstGeom prst="line">
                <a:avLst/>
              </a:prstGeom>
              <a:noFill/>
              <a:ln w="28575">
                <a:solidFill>
                  <a:srgbClr val="000000"/>
                </a:solidFill>
                <a:round/>
                <a:headEnd/>
                <a:tailEnd/>
              </a:ln>
            </p:spPr>
            <p:txBody>
              <a:bodyPr wrap="none" anchor="ctr"/>
              <a:lstStyle/>
              <a:p>
                <a:endParaRPr lang="sv-SE"/>
              </a:p>
            </p:txBody>
          </p:sp>
          <p:sp>
            <p:nvSpPr>
              <p:cNvPr id="26" name="Line 22"/>
              <p:cNvSpPr>
                <a:spLocks noChangeShapeType="1"/>
              </p:cNvSpPr>
              <p:nvPr/>
            </p:nvSpPr>
            <p:spPr bwMode="auto">
              <a:xfrm flipV="1">
                <a:off x="748" y="1207"/>
                <a:ext cx="1814" cy="1"/>
              </a:xfrm>
              <a:prstGeom prst="line">
                <a:avLst/>
              </a:prstGeom>
              <a:noFill/>
              <a:ln w="28575">
                <a:solidFill>
                  <a:srgbClr val="000000"/>
                </a:solidFill>
                <a:round/>
                <a:headEnd/>
                <a:tailEnd/>
              </a:ln>
            </p:spPr>
            <p:txBody>
              <a:bodyPr wrap="none" anchor="ctr"/>
              <a:lstStyle/>
              <a:p>
                <a:endParaRPr lang="sv-SE"/>
              </a:p>
            </p:txBody>
          </p:sp>
          <p:pic>
            <p:nvPicPr>
              <p:cNvPr id="27" name="Picture 25" descr="DAU"/>
              <p:cNvPicPr>
                <a:picLocks noChangeAspect="1" noChangeArrowheads="1"/>
              </p:cNvPicPr>
              <p:nvPr/>
            </p:nvPicPr>
            <p:blipFill>
              <a:blip r:embed="rId7" cstate="print"/>
              <a:srcRect/>
              <a:stretch>
                <a:fillRect/>
              </a:stretch>
            </p:blipFill>
            <p:spPr bwMode="auto">
              <a:xfrm>
                <a:off x="385" y="1015"/>
                <a:ext cx="461" cy="374"/>
              </a:xfrm>
              <a:prstGeom prst="rect">
                <a:avLst/>
              </a:prstGeom>
              <a:noFill/>
              <a:ln w="9525">
                <a:noFill/>
                <a:miter lim="800000"/>
                <a:headEnd/>
                <a:tailEnd/>
              </a:ln>
            </p:spPr>
          </p:pic>
          <p:sp>
            <p:nvSpPr>
              <p:cNvPr id="28" name="Text Box 26"/>
              <p:cNvSpPr txBox="1">
                <a:spLocks noChangeArrowheads="1"/>
              </p:cNvSpPr>
              <p:nvPr/>
            </p:nvSpPr>
            <p:spPr bwMode="auto">
              <a:xfrm>
                <a:off x="358" y="814"/>
                <a:ext cx="477" cy="212"/>
              </a:xfrm>
              <a:prstGeom prst="rect">
                <a:avLst/>
              </a:prstGeom>
              <a:noFill/>
              <a:ln w="9525">
                <a:noFill/>
                <a:miter lim="800000"/>
                <a:headEnd/>
                <a:tailEnd/>
              </a:ln>
            </p:spPr>
            <p:txBody>
              <a:bodyPr wrap="none">
                <a:spAutoFit/>
              </a:bodyPr>
              <a:lstStyle/>
              <a:p>
                <a:pPr algn="l"/>
                <a:r>
                  <a:rPr lang="sv-SE" sz="1600" b="1">
                    <a:latin typeface="Tahoma" pitchFamily="34" charset="0"/>
                  </a:rPr>
                  <a:t>SDAU</a:t>
                </a:r>
              </a:p>
            </p:txBody>
          </p:sp>
        </p:grpSp>
      </p:grpSp>
      <p:grpSp>
        <p:nvGrpSpPr>
          <p:cNvPr id="29" name="Group 45"/>
          <p:cNvGrpSpPr>
            <a:grpSpLocks/>
          </p:cNvGrpSpPr>
          <p:nvPr/>
        </p:nvGrpSpPr>
        <p:grpSpPr bwMode="auto">
          <a:xfrm>
            <a:off x="5515297" y="1484313"/>
            <a:ext cx="2797175" cy="552450"/>
            <a:chOff x="3288" y="935"/>
            <a:chExt cx="1762" cy="348"/>
          </a:xfrm>
        </p:grpSpPr>
        <p:sp>
          <p:nvSpPr>
            <p:cNvPr id="30" name="Line 27"/>
            <p:cNvSpPr>
              <a:spLocks noChangeShapeType="1"/>
            </p:cNvSpPr>
            <p:nvPr/>
          </p:nvSpPr>
          <p:spPr bwMode="auto">
            <a:xfrm flipV="1">
              <a:off x="3288" y="1162"/>
              <a:ext cx="1044" cy="91"/>
            </a:xfrm>
            <a:prstGeom prst="line">
              <a:avLst/>
            </a:prstGeom>
            <a:noFill/>
            <a:ln w="28575">
              <a:solidFill>
                <a:srgbClr val="000000"/>
              </a:solidFill>
              <a:round/>
              <a:headEnd/>
              <a:tailEnd/>
            </a:ln>
          </p:spPr>
          <p:txBody>
            <a:bodyPr wrap="none" anchor="ctr"/>
            <a:lstStyle/>
            <a:p>
              <a:endParaRPr lang="sv-SE"/>
            </a:p>
          </p:txBody>
        </p:sp>
        <p:pic>
          <p:nvPicPr>
            <p:cNvPr id="31" name="Picture 28" descr="RDU"/>
            <p:cNvPicPr>
              <a:picLocks noChangeAspect="1" noChangeArrowheads="1"/>
            </p:cNvPicPr>
            <p:nvPr/>
          </p:nvPicPr>
          <p:blipFill>
            <a:blip r:embed="rId8" cstate="print"/>
            <a:srcRect/>
            <a:stretch>
              <a:fillRect/>
            </a:stretch>
          </p:blipFill>
          <p:spPr bwMode="auto">
            <a:xfrm>
              <a:off x="4332" y="935"/>
              <a:ext cx="276" cy="348"/>
            </a:xfrm>
            <a:prstGeom prst="rect">
              <a:avLst/>
            </a:prstGeom>
            <a:noFill/>
            <a:ln w="9525">
              <a:noFill/>
              <a:miter lim="800000"/>
              <a:headEnd/>
              <a:tailEnd/>
            </a:ln>
          </p:spPr>
        </p:pic>
        <p:sp>
          <p:nvSpPr>
            <p:cNvPr id="32" name="Text Box 29"/>
            <p:cNvSpPr txBox="1">
              <a:spLocks noChangeArrowheads="1"/>
            </p:cNvSpPr>
            <p:nvPr/>
          </p:nvSpPr>
          <p:spPr bwMode="auto">
            <a:xfrm>
              <a:off x="4649" y="1026"/>
              <a:ext cx="401" cy="212"/>
            </a:xfrm>
            <a:prstGeom prst="rect">
              <a:avLst/>
            </a:prstGeom>
            <a:noFill/>
            <a:ln w="9525">
              <a:noFill/>
              <a:miter lim="800000"/>
              <a:headEnd/>
              <a:tailEnd/>
            </a:ln>
          </p:spPr>
          <p:txBody>
            <a:bodyPr wrap="none">
              <a:spAutoFit/>
            </a:bodyPr>
            <a:lstStyle/>
            <a:p>
              <a:pPr algn="l"/>
              <a:r>
                <a:rPr lang="sv-SE" sz="1600" b="1" dirty="0">
                  <a:latin typeface="Tahoma" pitchFamily="34" charset="0"/>
                </a:rPr>
                <a:t>RDU</a:t>
              </a:r>
            </a:p>
          </p:txBody>
        </p:sp>
      </p:grpSp>
      <p:grpSp>
        <p:nvGrpSpPr>
          <p:cNvPr id="33" name="Group 41"/>
          <p:cNvGrpSpPr>
            <a:grpSpLocks/>
          </p:cNvGrpSpPr>
          <p:nvPr/>
        </p:nvGrpSpPr>
        <p:grpSpPr bwMode="auto">
          <a:xfrm>
            <a:off x="5443860" y="2020888"/>
            <a:ext cx="3376612" cy="336550"/>
            <a:chOff x="3243" y="1273"/>
            <a:chExt cx="2127" cy="212"/>
          </a:xfrm>
        </p:grpSpPr>
        <p:sp>
          <p:nvSpPr>
            <p:cNvPr id="34" name="Line 30"/>
            <p:cNvSpPr>
              <a:spLocks noChangeShapeType="1"/>
            </p:cNvSpPr>
            <p:nvPr/>
          </p:nvSpPr>
          <p:spPr bwMode="auto">
            <a:xfrm>
              <a:off x="3243" y="1298"/>
              <a:ext cx="1315" cy="91"/>
            </a:xfrm>
            <a:prstGeom prst="line">
              <a:avLst/>
            </a:prstGeom>
            <a:noFill/>
            <a:ln w="28575">
              <a:solidFill>
                <a:srgbClr val="000000"/>
              </a:solidFill>
              <a:round/>
              <a:headEnd/>
              <a:tailEnd type="triangle" w="lg" len="lg"/>
            </a:ln>
          </p:spPr>
          <p:txBody>
            <a:bodyPr wrap="none" anchor="ctr"/>
            <a:lstStyle/>
            <a:p>
              <a:endParaRPr lang="sv-SE"/>
            </a:p>
          </p:txBody>
        </p:sp>
        <p:sp>
          <p:nvSpPr>
            <p:cNvPr id="35" name="Text Box 31"/>
            <p:cNvSpPr txBox="1">
              <a:spLocks noChangeArrowheads="1"/>
            </p:cNvSpPr>
            <p:nvPr/>
          </p:nvSpPr>
          <p:spPr bwMode="auto">
            <a:xfrm>
              <a:off x="4649" y="1273"/>
              <a:ext cx="721" cy="212"/>
            </a:xfrm>
            <a:prstGeom prst="rect">
              <a:avLst/>
            </a:prstGeom>
            <a:noFill/>
            <a:ln w="9525">
              <a:noFill/>
              <a:miter lim="800000"/>
              <a:headEnd/>
              <a:tailEnd/>
            </a:ln>
          </p:spPr>
          <p:txBody>
            <a:bodyPr wrap="none">
              <a:spAutoFit/>
            </a:bodyPr>
            <a:lstStyle/>
            <a:p>
              <a:pPr algn="l"/>
              <a:r>
                <a:rPr lang="sv-SE" sz="1600" b="1">
                  <a:latin typeface="Tahoma" pitchFamily="34" charset="0"/>
                </a:rPr>
                <a:t>2 X Relay</a:t>
              </a:r>
            </a:p>
          </p:txBody>
        </p:sp>
      </p:grpSp>
      <p:sp>
        <p:nvSpPr>
          <p:cNvPr id="36" name="Text Box 33"/>
          <p:cNvSpPr txBox="1">
            <a:spLocks noChangeArrowheads="1"/>
          </p:cNvSpPr>
          <p:nvPr/>
        </p:nvSpPr>
        <p:spPr bwMode="auto">
          <a:xfrm>
            <a:off x="6444208" y="4160986"/>
            <a:ext cx="1221648" cy="2292350"/>
          </a:xfrm>
          <a:prstGeom prst="rect">
            <a:avLst/>
          </a:prstGeom>
          <a:noFill/>
          <a:ln w="9525">
            <a:noFill/>
            <a:miter lim="800000"/>
            <a:headEnd/>
            <a:tailEnd/>
          </a:ln>
        </p:spPr>
        <p:txBody>
          <a:bodyPr wrap="square">
            <a:spAutoFit/>
          </a:bodyPr>
          <a:lstStyle/>
          <a:p>
            <a:pPr algn="l"/>
            <a:r>
              <a:rPr lang="sv-SE" sz="1600" b="1" dirty="0">
                <a:latin typeface="Tahoma" pitchFamily="34" charset="0"/>
              </a:rPr>
              <a:t>Emulation</a:t>
            </a:r>
          </a:p>
          <a:p>
            <a:pPr algn="l"/>
            <a:r>
              <a:rPr lang="sv-SE" sz="1600" dirty="0">
                <a:latin typeface="Tahoma" pitchFamily="34" charset="0"/>
              </a:rPr>
              <a:t>Enraf</a:t>
            </a:r>
          </a:p>
          <a:p>
            <a:pPr algn="l"/>
            <a:r>
              <a:rPr lang="sv-SE" sz="1600" dirty="0">
                <a:latin typeface="Tahoma" pitchFamily="34" charset="0"/>
              </a:rPr>
              <a:t>Sakura</a:t>
            </a:r>
          </a:p>
          <a:p>
            <a:pPr algn="l"/>
            <a:r>
              <a:rPr lang="sv-SE" sz="1600" dirty="0">
                <a:latin typeface="Tahoma" pitchFamily="34" charset="0"/>
              </a:rPr>
              <a:t>L&amp;J</a:t>
            </a:r>
          </a:p>
          <a:p>
            <a:pPr algn="l"/>
            <a:r>
              <a:rPr lang="sv-SE" sz="1600" dirty="0">
                <a:latin typeface="Tahoma" pitchFamily="34" charset="0"/>
              </a:rPr>
              <a:t>Varec</a:t>
            </a:r>
          </a:p>
          <a:p>
            <a:pPr algn="l"/>
            <a:r>
              <a:rPr lang="sv-SE" sz="1600" dirty="0">
                <a:latin typeface="Tahoma" pitchFamily="34" charset="0"/>
              </a:rPr>
              <a:t>Whessoe</a:t>
            </a:r>
          </a:p>
          <a:p>
            <a:pPr algn="l"/>
            <a:r>
              <a:rPr lang="sv-SE" sz="1600" dirty="0">
                <a:latin typeface="Tahoma" pitchFamily="34" charset="0"/>
              </a:rPr>
              <a:t>Tiway</a:t>
            </a:r>
          </a:p>
          <a:p>
            <a:pPr algn="l"/>
            <a:r>
              <a:rPr lang="sv-SE" sz="1600" dirty="0">
                <a:latin typeface="Tahoma" pitchFamily="34" charset="0"/>
              </a:rPr>
              <a:t>GPE</a:t>
            </a:r>
          </a:p>
          <a:p>
            <a:pPr algn="l"/>
            <a:r>
              <a:rPr lang="sv-SE" sz="1600" dirty="0">
                <a:latin typeface="Tahoma" pitchFamily="34" charset="0"/>
              </a:rPr>
              <a:t>GSI</a:t>
            </a:r>
          </a:p>
        </p:txBody>
      </p:sp>
      <p:grpSp>
        <p:nvGrpSpPr>
          <p:cNvPr id="37" name="Group 42"/>
          <p:cNvGrpSpPr>
            <a:grpSpLocks/>
          </p:cNvGrpSpPr>
          <p:nvPr/>
        </p:nvGrpSpPr>
        <p:grpSpPr bwMode="auto">
          <a:xfrm>
            <a:off x="5443860" y="2205038"/>
            <a:ext cx="3287712" cy="503237"/>
            <a:chOff x="3243" y="1389"/>
            <a:chExt cx="2071" cy="317"/>
          </a:xfrm>
        </p:grpSpPr>
        <p:sp>
          <p:nvSpPr>
            <p:cNvPr id="38" name="Text Box 34"/>
            <p:cNvSpPr txBox="1">
              <a:spLocks noChangeArrowheads="1"/>
            </p:cNvSpPr>
            <p:nvPr/>
          </p:nvSpPr>
          <p:spPr bwMode="auto">
            <a:xfrm>
              <a:off x="4649" y="1494"/>
              <a:ext cx="665" cy="212"/>
            </a:xfrm>
            <a:prstGeom prst="rect">
              <a:avLst/>
            </a:prstGeom>
            <a:noFill/>
            <a:ln w="9525">
              <a:noFill/>
              <a:miter lim="800000"/>
              <a:headEnd/>
              <a:tailEnd/>
            </a:ln>
          </p:spPr>
          <p:txBody>
            <a:bodyPr wrap="none">
              <a:spAutoFit/>
            </a:bodyPr>
            <a:lstStyle/>
            <a:p>
              <a:pPr algn="l"/>
              <a:r>
                <a:rPr lang="sv-SE" sz="1600" b="1">
                  <a:latin typeface="Tahoma" pitchFamily="34" charset="0"/>
                </a:rPr>
                <a:t>4-20 mA</a:t>
              </a:r>
            </a:p>
          </p:txBody>
        </p:sp>
        <p:sp>
          <p:nvSpPr>
            <p:cNvPr id="39" name="Line 35"/>
            <p:cNvSpPr>
              <a:spLocks noChangeShapeType="1"/>
            </p:cNvSpPr>
            <p:nvPr/>
          </p:nvSpPr>
          <p:spPr bwMode="auto">
            <a:xfrm>
              <a:off x="3243" y="1389"/>
              <a:ext cx="1315" cy="181"/>
            </a:xfrm>
            <a:prstGeom prst="line">
              <a:avLst/>
            </a:prstGeom>
            <a:noFill/>
            <a:ln w="28575">
              <a:solidFill>
                <a:srgbClr val="000000"/>
              </a:solidFill>
              <a:round/>
              <a:headEnd/>
              <a:tailEnd type="triangle" w="lg" len="lg"/>
            </a:ln>
          </p:spPr>
          <p:txBody>
            <a:bodyPr wrap="none" anchor="ctr"/>
            <a:lstStyle/>
            <a:p>
              <a:endParaRPr lang="sv-SE"/>
            </a:p>
          </p:txBody>
        </p:sp>
      </p:grpSp>
      <p:grpSp>
        <p:nvGrpSpPr>
          <p:cNvPr id="40" name="Group 43"/>
          <p:cNvGrpSpPr>
            <a:grpSpLocks/>
          </p:cNvGrpSpPr>
          <p:nvPr/>
        </p:nvGrpSpPr>
        <p:grpSpPr bwMode="auto">
          <a:xfrm>
            <a:off x="5436344" y="2277020"/>
            <a:ext cx="2736056" cy="1917700"/>
            <a:chOff x="2971" y="1360"/>
            <a:chExt cx="2218" cy="1208"/>
          </a:xfrm>
        </p:grpSpPr>
        <p:sp>
          <p:nvSpPr>
            <p:cNvPr id="41" name="Text Box 32"/>
            <p:cNvSpPr txBox="1">
              <a:spLocks noChangeArrowheads="1"/>
            </p:cNvSpPr>
            <p:nvPr/>
          </p:nvSpPr>
          <p:spPr bwMode="auto">
            <a:xfrm>
              <a:off x="3797" y="1740"/>
              <a:ext cx="1392" cy="828"/>
            </a:xfrm>
            <a:prstGeom prst="rect">
              <a:avLst/>
            </a:prstGeom>
            <a:noFill/>
            <a:ln w="9525">
              <a:noFill/>
              <a:miter lim="800000"/>
              <a:headEnd/>
              <a:tailEnd/>
            </a:ln>
          </p:spPr>
          <p:txBody>
            <a:bodyPr wrap="none">
              <a:spAutoFit/>
            </a:bodyPr>
            <a:lstStyle/>
            <a:p>
              <a:pPr algn="l"/>
              <a:r>
                <a:rPr lang="sv-SE" sz="1600" b="1" dirty="0">
                  <a:latin typeface="Tahoma" pitchFamily="34" charset="0"/>
                </a:rPr>
                <a:t>Communication bus</a:t>
              </a:r>
            </a:p>
            <a:p>
              <a:pPr algn="l"/>
              <a:r>
                <a:rPr lang="sv-SE" sz="1600" dirty="0">
                  <a:latin typeface="Tahoma" pitchFamily="34" charset="0"/>
                </a:rPr>
                <a:t>Rosemount TRL/2</a:t>
              </a:r>
            </a:p>
            <a:p>
              <a:pPr algn="l"/>
              <a:r>
                <a:rPr lang="sv-SE" sz="1600" dirty="0">
                  <a:latin typeface="Tahoma" pitchFamily="34" charset="0"/>
                </a:rPr>
                <a:t>RS-485 Modbus</a:t>
              </a:r>
            </a:p>
            <a:p>
              <a:pPr algn="l"/>
              <a:r>
                <a:rPr lang="sv-SE" sz="1600" dirty="0">
                  <a:latin typeface="Tahoma" pitchFamily="34" charset="0"/>
                </a:rPr>
                <a:t>Foundation Fieldbus</a:t>
              </a:r>
            </a:p>
            <a:p>
              <a:pPr algn="l"/>
              <a:r>
                <a:rPr lang="sv-SE" sz="1600" dirty="0">
                  <a:latin typeface="Tahoma" pitchFamily="34" charset="0"/>
                </a:rPr>
                <a:t>Profibus DP</a:t>
              </a:r>
            </a:p>
          </p:txBody>
        </p:sp>
        <p:sp>
          <p:nvSpPr>
            <p:cNvPr id="42" name="Line 36"/>
            <p:cNvSpPr>
              <a:spLocks noChangeShapeType="1"/>
            </p:cNvSpPr>
            <p:nvPr/>
          </p:nvSpPr>
          <p:spPr bwMode="auto">
            <a:xfrm>
              <a:off x="2971" y="1360"/>
              <a:ext cx="862" cy="346"/>
            </a:xfrm>
            <a:prstGeom prst="line">
              <a:avLst/>
            </a:prstGeom>
            <a:noFill/>
            <a:ln w="28575">
              <a:solidFill>
                <a:srgbClr val="000000"/>
              </a:solidFill>
              <a:round/>
              <a:headEnd/>
              <a:tailEnd type="triangle" w="lg" len="lg"/>
            </a:ln>
          </p:spPr>
          <p:txBody>
            <a:bodyPr wrap="none" anchor="ctr"/>
            <a:lstStyle/>
            <a:p>
              <a:endParaRPr lang="sv-SE"/>
            </a:p>
          </p:txBody>
        </p:sp>
      </p:grpSp>
      <p:pic>
        <p:nvPicPr>
          <p:cNvPr id="43" name="Picture 11" descr="I:\GSS\KURS\eLearning\Raptor System Overview\Bilder\Slide16\THUM.jpg"/>
          <p:cNvPicPr>
            <a:picLocks noChangeAspect="1" noChangeArrowheads="1"/>
          </p:cNvPicPr>
          <p:nvPr/>
        </p:nvPicPr>
        <p:blipFill>
          <a:blip r:embed="rId9" cstate="print"/>
          <a:srcRect/>
          <a:stretch>
            <a:fillRect/>
          </a:stretch>
        </p:blipFill>
        <p:spPr bwMode="auto">
          <a:xfrm>
            <a:off x="7084477" y="1124744"/>
            <a:ext cx="655875" cy="1012825"/>
          </a:xfrm>
          <a:prstGeom prst="rect">
            <a:avLst/>
          </a:prstGeom>
          <a:noFill/>
          <a:ln w="9525">
            <a:noFill/>
            <a:miter lim="800000"/>
            <a:headEnd/>
            <a:tailEnd/>
          </a:ln>
        </p:spPr>
      </p:pic>
      <p:sp>
        <p:nvSpPr>
          <p:cNvPr id="44" name="Text Box 29"/>
          <p:cNvSpPr txBox="1">
            <a:spLocks noChangeArrowheads="1"/>
          </p:cNvSpPr>
          <p:nvPr/>
        </p:nvSpPr>
        <p:spPr bwMode="auto">
          <a:xfrm>
            <a:off x="7668344" y="1628800"/>
            <a:ext cx="1008112" cy="336550"/>
          </a:xfrm>
          <a:prstGeom prst="rect">
            <a:avLst/>
          </a:prstGeom>
          <a:solidFill>
            <a:schemeClr val="bg1"/>
          </a:solidFill>
          <a:ln w="9525">
            <a:noFill/>
            <a:miter lim="800000"/>
            <a:headEnd/>
            <a:tailEnd/>
          </a:ln>
        </p:spPr>
        <p:txBody>
          <a:bodyPr wrap="square">
            <a:spAutoFit/>
          </a:bodyPr>
          <a:lstStyle/>
          <a:p>
            <a:pPr algn="l"/>
            <a:r>
              <a:rPr lang="sv-SE" sz="1600" dirty="0" smtClean="0">
                <a:latin typeface="Tahoma" pitchFamily="34" charset="0"/>
              </a:rPr>
              <a:t>THUM</a:t>
            </a:r>
            <a:endParaRPr lang="sv-SE" sz="1600" b="1" dirty="0">
              <a:latin typeface="Tahoma" pitchFamily="34" charset="0"/>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sv-SE" dirty="0" smtClean="0"/>
              <a:t>Slave Data Aquisition Unit</a:t>
            </a:r>
            <a:endParaRPr lang="sv-SE" dirty="0"/>
          </a:p>
        </p:txBody>
      </p:sp>
      <p:sp>
        <p:nvSpPr>
          <p:cNvPr id="4" name="Slide Number Placeholder 3"/>
          <p:cNvSpPr>
            <a:spLocks noGrp="1"/>
          </p:cNvSpPr>
          <p:nvPr>
            <p:ph type="sldNum" sz="quarter" idx="12"/>
          </p:nvPr>
        </p:nvSpPr>
        <p:spPr/>
        <p:txBody>
          <a:bodyPr/>
          <a:lstStyle/>
          <a:p>
            <a:pPr>
              <a:defRPr/>
            </a:pPr>
            <a:fld id="{15C2FF4B-4C36-4085-9DDE-6BCD60FDE17D}" type="slidenum">
              <a:rPr lang="en-US" smtClean="0"/>
              <a:pPr>
                <a:defRPr/>
              </a:pPr>
              <a:t>19</a:t>
            </a:fld>
            <a:endParaRPr lang="en-US"/>
          </a:p>
        </p:txBody>
      </p:sp>
      <p:sp>
        <p:nvSpPr>
          <p:cNvPr id="11" name="Content Placeholder 10"/>
          <p:cNvSpPr>
            <a:spLocks noGrp="1"/>
          </p:cNvSpPr>
          <p:nvPr>
            <p:ph sz="half" idx="1"/>
          </p:nvPr>
        </p:nvSpPr>
        <p:spPr>
          <a:xfrm>
            <a:off x="571500" y="1206500"/>
            <a:ext cx="5944716" cy="4546600"/>
          </a:xfrm>
        </p:spPr>
        <p:txBody>
          <a:bodyPr/>
          <a:lstStyle/>
          <a:p>
            <a:r>
              <a:rPr lang="en-US" sz="2400" dirty="0" smtClean="0"/>
              <a:t>Slave DAU</a:t>
            </a:r>
          </a:p>
          <a:p>
            <a:pPr lvl="1"/>
            <a:r>
              <a:rPr lang="en-US" sz="1800" dirty="0" smtClean="0"/>
              <a:t>Used together with REX when more than 6 temp spots are needed.</a:t>
            </a:r>
          </a:p>
          <a:p>
            <a:pPr lvl="1"/>
            <a:r>
              <a:rPr lang="en-US" sz="1800" dirty="0" smtClean="0"/>
              <a:t>Maximum 14 temp elements</a:t>
            </a:r>
          </a:p>
          <a:p>
            <a:pPr lvl="1"/>
            <a:r>
              <a:rPr lang="en-US" sz="1800" dirty="0" smtClean="0"/>
              <a:t>Local display as option</a:t>
            </a:r>
          </a:p>
          <a:p>
            <a:pPr lvl="1"/>
            <a:r>
              <a:rPr lang="en-US" sz="1800" dirty="0" smtClean="0"/>
              <a:t>Intrinsically safe</a:t>
            </a:r>
          </a:p>
          <a:p>
            <a:pPr lvl="1"/>
            <a:r>
              <a:rPr lang="en-US" sz="1800" dirty="0" smtClean="0"/>
              <a:t>Connects directly to REX</a:t>
            </a:r>
          </a:p>
          <a:p>
            <a:r>
              <a:rPr lang="en-US" sz="2400" dirty="0" smtClean="0"/>
              <a:t>Multiple Spot Thermometer</a:t>
            </a:r>
          </a:p>
          <a:p>
            <a:pPr lvl="1"/>
            <a:r>
              <a:rPr lang="en-US" sz="1800" dirty="0" smtClean="0"/>
              <a:t>Immersed sensors are used, Max 14 elements</a:t>
            </a:r>
          </a:p>
          <a:p>
            <a:pPr lvl="1"/>
            <a:r>
              <a:rPr lang="en-US" sz="1800" dirty="0" smtClean="0"/>
              <a:t>Anchor weight</a:t>
            </a:r>
          </a:p>
          <a:p>
            <a:r>
              <a:rPr lang="en-US" sz="2400" dirty="0" smtClean="0"/>
              <a:t>Water Level Sensor</a:t>
            </a:r>
          </a:p>
          <a:p>
            <a:pPr lvl="1"/>
            <a:r>
              <a:rPr lang="en-US" sz="1800" dirty="0" smtClean="0"/>
              <a:t>Integrated with MST</a:t>
            </a:r>
          </a:p>
          <a:p>
            <a:pPr lvl="1"/>
            <a:r>
              <a:rPr lang="en-US" sz="1800" dirty="0" smtClean="0"/>
              <a:t>Capacitive</a:t>
            </a:r>
          </a:p>
          <a:p>
            <a:endParaRPr lang="sv-SE" sz="2000" dirty="0"/>
          </a:p>
        </p:txBody>
      </p:sp>
      <p:pic>
        <p:nvPicPr>
          <p:cNvPr id="12" name="Picture 13" descr="SDAU_pic"/>
          <p:cNvPicPr>
            <a:picLocks noGrp="1" noChangeAspect="1" noChangeArrowheads="1"/>
          </p:cNvPicPr>
          <p:nvPr>
            <p:ph sz="half" idx="2"/>
          </p:nvPr>
        </p:nvPicPr>
        <p:blipFill>
          <a:blip r:embed="rId3" cstate="print"/>
          <a:stretch>
            <a:fillRect/>
          </a:stretch>
        </p:blipFill>
        <p:spPr>
          <a:xfrm>
            <a:off x="6513612" y="1196752"/>
            <a:ext cx="2406969" cy="2145342"/>
          </a:xfrm>
          <a:prstGeom prst="rect">
            <a:avLst/>
          </a:prstGeom>
          <a:noFill/>
        </p:spPr>
      </p:pic>
      <p:pic>
        <p:nvPicPr>
          <p:cNvPr id="13" name="Picture 7" descr="MST"/>
          <p:cNvPicPr>
            <a:picLocks noChangeAspect="1" noChangeArrowheads="1"/>
          </p:cNvPicPr>
          <p:nvPr/>
        </p:nvPicPr>
        <p:blipFill>
          <a:blip r:embed="rId4" cstate="print"/>
          <a:srcRect/>
          <a:stretch>
            <a:fillRect/>
          </a:stretch>
        </p:blipFill>
        <p:spPr bwMode="auto">
          <a:xfrm>
            <a:off x="6228184" y="3429000"/>
            <a:ext cx="2072107" cy="172819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sv-SE" dirty="0" smtClean="0"/>
              <a:t>Rosemount Raptor System</a:t>
            </a:r>
          </a:p>
        </p:txBody>
      </p:sp>
      <p:pic>
        <p:nvPicPr>
          <p:cNvPr id="24579" name="Picture 3" descr="I:\GSS\KURS\eLearning\Raptor System Overview\Bilder\Slide4\totalsys_ex_components.jpg"/>
          <p:cNvPicPr>
            <a:picLocks noChangeAspect="1" noChangeArrowheads="1"/>
          </p:cNvPicPr>
          <p:nvPr/>
        </p:nvPicPr>
        <p:blipFill>
          <a:blip r:embed="rId3" cstate="print"/>
          <a:srcRect/>
          <a:stretch>
            <a:fillRect/>
          </a:stretch>
        </p:blipFill>
        <p:spPr bwMode="auto">
          <a:xfrm>
            <a:off x="539750" y="1320800"/>
            <a:ext cx="8604250" cy="2817813"/>
          </a:xfrm>
          <a:prstGeom prst="rect">
            <a:avLst/>
          </a:prstGeom>
          <a:noFill/>
          <a:ln w="9525">
            <a:noFill/>
            <a:miter lim="800000"/>
            <a:headEnd/>
            <a:tailEnd/>
          </a:ln>
        </p:spPr>
      </p:pic>
      <p:grpSp>
        <p:nvGrpSpPr>
          <p:cNvPr id="24580" name="Group 39"/>
          <p:cNvGrpSpPr>
            <a:grpSpLocks/>
          </p:cNvGrpSpPr>
          <p:nvPr/>
        </p:nvGrpSpPr>
        <p:grpSpPr bwMode="auto">
          <a:xfrm>
            <a:off x="573088" y="3105150"/>
            <a:ext cx="6551612" cy="2916238"/>
            <a:chOff x="444499" y="3124201"/>
            <a:chExt cx="6552000" cy="2916000"/>
          </a:xfrm>
        </p:grpSpPr>
        <p:pic>
          <p:nvPicPr>
            <p:cNvPr id="24614" name="Picture 2" descr="I:\GSS\KURS\eLearning\Raptor System Overview\Bilder\Slide4\components.jpg"/>
            <p:cNvPicPr>
              <a:picLocks noChangeAspect="1" noChangeArrowheads="1"/>
            </p:cNvPicPr>
            <p:nvPr/>
          </p:nvPicPr>
          <p:blipFill>
            <a:blip r:embed="rId4" cstate="print"/>
            <a:srcRect/>
            <a:stretch>
              <a:fillRect/>
            </a:stretch>
          </p:blipFill>
          <p:spPr bwMode="auto">
            <a:xfrm>
              <a:off x="770470" y="3534968"/>
              <a:ext cx="5871027" cy="2144695"/>
            </a:xfrm>
            <a:prstGeom prst="rect">
              <a:avLst/>
            </a:prstGeom>
            <a:noFill/>
            <a:ln w="9525">
              <a:noFill/>
              <a:miter lim="800000"/>
              <a:headEnd/>
              <a:tailEnd/>
            </a:ln>
          </p:spPr>
        </p:pic>
        <p:sp>
          <p:nvSpPr>
            <p:cNvPr id="24615" name="Rounded Rectangle 67"/>
            <p:cNvSpPr>
              <a:spLocks noChangeArrowheads="1"/>
            </p:cNvSpPr>
            <p:nvPr/>
          </p:nvSpPr>
          <p:spPr bwMode="auto">
            <a:xfrm>
              <a:off x="444499" y="3124201"/>
              <a:ext cx="6552000" cy="2916000"/>
            </a:xfrm>
            <a:prstGeom prst="roundRect">
              <a:avLst>
                <a:gd name="adj" fmla="val 16667"/>
              </a:avLst>
            </a:prstGeom>
            <a:noFill/>
            <a:ln w="19050" algn="ctr">
              <a:solidFill>
                <a:srgbClr val="F6860A"/>
              </a:solidFill>
              <a:round/>
              <a:headEnd/>
              <a:tailEnd/>
            </a:ln>
          </p:spPr>
          <p:txBody>
            <a:bodyPr>
              <a:spAutoFit/>
            </a:bodyPr>
            <a:lstStyle/>
            <a:p>
              <a:pPr algn="l" eaLnBrk="1" hangingPunct="1"/>
              <a:endParaRPr lang="sv-SE" sz="1800" b="0">
                <a:solidFill>
                  <a:schemeClr val="tx1"/>
                </a:solidFill>
                <a:latin typeface="GillSans"/>
              </a:endParaRPr>
            </a:p>
          </p:txBody>
        </p:sp>
      </p:grpSp>
      <p:sp>
        <p:nvSpPr>
          <p:cNvPr id="69" name="TextBox 68"/>
          <p:cNvSpPr txBox="1"/>
          <p:nvPr/>
        </p:nvSpPr>
        <p:spPr>
          <a:xfrm>
            <a:off x="1233488" y="3436938"/>
            <a:ext cx="982662" cy="400050"/>
          </a:xfrm>
          <a:prstGeom prst="rect">
            <a:avLst/>
          </a:prstGeom>
          <a:noFill/>
        </p:spPr>
        <p:txBody>
          <a:bodyPr>
            <a:spAutoFit/>
          </a:bodyPr>
          <a:lstStyle/>
          <a:p>
            <a:pPr>
              <a:defRPr/>
            </a:pPr>
            <a:r>
              <a:rPr lang="sv-SE" sz="1000" b="0" dirty="0">
                <a:latin typeface="+mn-lt"/>
              </a:rPr>
              <a:t>5900S Radar Level Gauge</a:t>
            </a:r>
          </a:p>
        </p:txBody>
      </p:sp>
      <p:sp>
        <p:nvSpPr>
          <p:cNvPr id="70" name="TextBox 69"/>
          <p:cNvSpPr txBox="1"/>
          <p:nvPr/>
        </p:nvSpPr>
        <p:spPr>
          <a:xfrm>
            <a:off x="2420938" y="4038600"/>
            <a:ext cx="1152525" cy="246063"/>
          </a:xfrm>
          <a:prstGeom prst="rect">
            <a:avLst/>
          </a:prstGeom>
          <a:noFill/>
        </p:spPr>
        <p:txBody>
          <a:bodyPr>
            <a:spAutoFit/>
          </a:bodyPr>
          <a:lstStyle/>
          <a:p>
            <a:pPr>
              <a:defRPr/>
            </a:pPr>
            <a:r>
              <a:rPr lang="sv-SE" sz="1000" b="0" dirty="0">
                <a:latin typeface="+mn-lt"/>
              </a:rPr>
              <a:t>2410 Tank Hub</a:t>
            </a:r>
          </a:p>
        </p:txBody>
      </p:sp>
      <p:sp>
        <p:nvSpPr>
          <p:cNvPr id="71" name="TextBox 70"/>
          <p:cNvSpPr txBox="1"/>
          <p:nvPr/>
        </p:nvSpPr>
        <p:spPr>
          <a:xfrm>
            <a:off x="3375025" y="3206750"/>
            <a:ext cx="1217613" cy="552450"/>
          </a:xfrm>
          <a:prstGeom prst="rect">
            <a:avLst/>
          </a:prstGeom>
          <a:noFill/>
        </p:spPr>
        <p:txBody>
          <a:bodyPr>
            <a:spAutoFit/>
          </a:bodyPr>
          <a:lstStyle/>
          <a:p>
            <a:pPr>
              <a:defRPr/>
            </a:pPr>
            <a:r>
              <a:rPr lang="sv-SE" sz="1000" b="0" dirty="0">
                <a:latin typeface="+mn-lt"/>
              </a:rPr>
              <a:t>2240S Multi-input Temperature Transmitter</a:t>
            </a:r>
          </a:p>
        </p:txBody>
      </p:sp>
      <p:sp>
        <p:nvSpPr>
          <p:cNvPr id="72" name="TextBox 71"/>
          <p:cNvSpPr txBox="1"/>
          <p:nvPr/>
        </p:nvSpPr>
        <p:spPr>
          <a:xfrm>
            <a:off x="3243263" y="5308600"/>
            <a:ext cx="1244600" cy="400050"/>
          </a:xfrm>
          <a:prstGeom prst="rect">
            <a:avLst/>
          </a:prstGeom>
          <a:noFill/>
        </p:spPr>
        <p:txBody>
          <a:bodyPr>
            <a:spAutoFit/>
          </a:bodyPr>
          <a:lstStyle/>
          <a:p>
            <a:pPr>
              <a:defRPr/>
            </a:pPr>
            <a:r>
              <a:rPr lang="sv-SE" sz="1000" b="0" dirty="0">
                <a:latin typeface="+mn-lt"/>
              </a:rPr>
              <a:t>2120/2160 </a:t>
            </a:r>
          </a:p>
          <a:p>
            <a:pPr>
              <a:defRPr/>
            </a:pPr>
            <a:r>
              <a:rPr lang="sv-SE" sz="1000" b="0" dirty="0">
                <a:latin typeface="+mn-lt"/>
              </a:rPr>
              <a:t>Liquid Level switch</a:t>
            </a:r>
          </a:p>
        </p:txBody>
      </p:sp>
      <p:sp>
        <p:nvSpPr>
          <p:cNvPr id="73" name="TextBox 72"/>
          <p:cNvSpPr txBox="1"/>
          <p:nvPr/>
        </p:nvSpPr>
        <p:spPr>
          <a:xfrm>
            <a:off x="2420938" y="4624388"/>
            <a:ext cx="1077912" cy="400050"/>
          </a:xfrm>
          <a:prstGeom prst="rect">
            <a:avLst/>
          </a:prstGeom>
          <a:noFill/>
        </p:spPr>
        <p:txBody>
          <a:bodyPr>
            <a:spAutoFit/>
          </a:bodyPr>
          <a:lstStyle/>
          <a:p>
            <a:pPr>
              <a:defRPr/>
            </a:pPr>
            <a:r>
              <a:rPr lang="sv-SE" sz="1000" b="0" dirty="0">
                <a:latin typeface="+mn-lt"/>
              </a:rPr>
              <a:t>2230 Graphical Field Display</a:t>
            </a:r>
          </a:p>
        </p:txBody>
      </p:sp>
      <p:sp>
        <p:nvSpPr>
          <p:cNvPr id="74" name="TextBox 73"/>
          <p:cNvSpPr txBox="1"/>
          <p:nvPr/>
        </p:nvSpPr>
        <p:spPr>
          <a:xfrm>
            <a:off x="4868863" y="3454400"/>
            <a:ext cx="1001712" cy="554038"/>
          </a:xfrm>
          <a:prstGeom prst="rect">
            <a:avLst/>
          </a:prstGeom>
          <a:noFill/>
        </p:spPr>
        <p:txBody>
          <a:bodyPr>
            <a:spAutoFit/>
          </a:bodyPr>
          <a:lstStyle/>
          <a:p>
            <a:pPr>
              <a:defRPr/>
            </a:pPr>
            <a:r>
              <a:rPr lang="sv-SE" sz="1000" b="0" dirty="0">
                <a:latin typeface="+mn-lt"/>
              </a:rPr>
              <a:t>5300/5400 Radar Level Transmitter</a:t>
            </a:r>
          </a:p>
        </p:txBody>
      </p:sp>
      <p:sp>
        <p:nvSpPr>
          <p:cNvPr id="75" name="TextBox 74"/>
          <p:cNvSpPr txBox="1"/>
          <p:nvPr/>
        </p:nvSpPr>
        <p:spPr>
          <a:xfrm>
            <a:off x="5716588" y="3414713"/>
            <a:ext cx="1206500" cy="400050"/>
          </a:xfrm>
          <a:prstGeom prst="rect">
            <a:avLst/>
          </a:prstGeom>
          <a:noFill/>
        </p:spPr>
        <p:txBody>
          <a:bodyPr>
            <a:spAutoFit/>
          </a:bodyPr>
          <a:lstStyle/>
          <a:p>
            <a:pPr>
              <a:defRPr/>
            </a:pPr>
            <a:r>
              <a:rPr lang="sv-SE" sz="1000" b="0" dirty="0">
                <a:latin typeface="+mn-lt"/>
              </a:rPr>
              <a:t>Field Communicator</a:t>
            </a:r>
          </a:p>
        </p:txBody>
      </p:sp>
      <p:sp>
        <p:nvSpPr>
          <p:cNvPr id="76" name="TextBox 75"/>
          <p:cNvSpPr txBox="1"/>
          <p:nvPr/>
        </p:nvSpPr>
        <p:spPr>
          <a:xfrm>
            <a:off x="5810250" y="4575175"/>
            <a:ext cx="1192213" cy="400050"/>
          </a:xfrm>
          <a:prstGeom prst="rect">
            <a:avLst/>
          </a:prstGeom>
          <a:noFill/>
        </p:spPr>
        <p:txBody>
          <a:bodyPr>
            <a:spAutoFit/>
          </a:bodyPr>
          <a:lstStyle/>
          <a:p>
            <a:pPr algn="r">
              <a:defRPr/>
            </a:pPr>
            <a:r>
              <a:rPr lang="sv-SE" sz="1000" b="0" dirty="0">
                <a:latin typeface="+mn-lt"/>
              </a:rPr>
              <a:t>Smart  Wireless THUM Adapter</a:t>
            </a:r>
          </a:p>
        </p:txBody>
      </p:sp>
      <p:sp>
        <p:nvSpPr>
          <p:cNvPr id="77" name="TextBox 76"/>
          <p:cNvSpPr txBox="1"/>
          <p:nvPr/>
        </p:nvSpPr>
        <p:spPr>
          <a:xfrm>
            <a:off x="4371975" y="5154613"/>
            <a:ext cx="1739900" cy="554037"/>
          </a:xfrm>
          <a:prstGeom prst="rect">
            <a:avLst/>
          </a:prstGeom>
          <a:noFill/>
        </p:spPr>
        <p:txBody>
          <a:bodyPr>
            <a:spAutoFit/>
          </a:bodyPr>
          <a:lstStyle/>
          <a:p>
            <a:pPr>
              <a:defRPr/>
            </a:pPr>
            <a:r>
              <a:rPr lang="sv-SE" sz="1000" b="0" dirty="0">
                <a:latin typeface="+mn-lt"/>
              </a:rPr>
              <a:t>644 Temperature Transmitter with Single Point Temperature Sensor</a:t>
            </a:r>
          </a:p>
        </p:txBody>
      </p:sp>
      <p:sp>
        <p:nvSpPr>
          <p:cNvPr id="78" name="TextBox 77"/>
          <p:cNvSpPr txBox="1"/>
          <p:nvPr/>
        </p:nvSpPr>
        <p:spPr>
          <a:xfrm>
            <a:off x="2316163" y="5308600"/>
            <a:ext cx="1233487" cy="400050"/>
          </a:xfrm>
          <a:prstGeom prst="rect">
            <a:avLst/>
          </a:prstGeom>
          <a:noFill/>
        </p:spPr>
        <p:txBody>
          <a:bodyPr>
            <a:spAutoFit/>
          </a:bodyPr>
          <a:lstStyle/>
          <a:p>
            <a:pPr>
              <a:defRPr/>
            </a:pPr>
            <a:r>
              <a:rPr lang="sv-SE" sz="1000" b="0" dirty="0">
                <a:latin typeface="+mn-lt"/>
              </a:rPr>
              <a:t>3051S Pressure Transmitter</a:t>
            </a:r>
          </a:p>
        </p:txBody>
      </p:sp>
      <p:sp>
        <p:nvSpPr>
          <p:cNvPr id="79" name="TextBox 78"/>
          <p:cNvSpPr txBox="1"/>
          <p:nvPr/>
        </p:nvSpPr>
        <p:spPr>
          <a:xfrm>
            <a:off x="7773988" y="2322513"/>
            <a:ext cx="1335087" cy="400050"/>
          </a:xfrm>
          <a:prstGeom prst="rect">
            <a:avLst/>
          </a:prstGeom>
          <a:noFill/>
        </p:spPr>
        <p:txBody>
          <a:bodyPr>
            <a:spAutoFit/>
          </a:bodyPr>
          <a:lstStyle/>
          <a:p>
            <a:pPr algn="l">
              <a:defRPr/>
            </a:pPr>
            <a:r>
              <a:rPr lang="sv-SE" sz="1000" b="0" dirty="0" smtClean="0">
                <a:latin typeface="+mn-lt"/>
              </a:rPr>
              <a:t>Mini Receiver / Field </a:t>
            </a:r>
            <a:r>
              <a:rPr lang="sv-SE" sz="1000" b="0" dirty="0">
                <a:latin typeface="+mn-lt"/>
              </a:rPr>
              <a:t>Communication Unit</a:t>
            </a:r>
          </a:p>
        </p:txBody>
      </p:sp>
      <p:sp>
        <p:nvSpPr>
          <p:cNvPr id="80" name="TextBox 79"/>
          <p:cNvSpPr txBox="1"/>
          <p:nvPr/>
        </p:nvSpPr>
        <p:spPr>
          <a:xfrm>
            <a:off x="7773988" y="2947988"/>
            <a:ext cx="1335087" cy="400050"/>
          </a:xfrm>
          <a:prstGeom prst="rect">
            <a:avLst/>
          </a:prstGeom>
          <a:noFill/>
        </p:spPr>
        <p:txBody>
          <a:bodyPr>
            <a:spAutoFit/>
          </a:bodyPr>
          <a:lstStyle/>
          <a:p>
            <a:pPr algn="l">
              <a:defRPr/>
            </a:pPr>
            <a:r>
              <a:rPr lang="sv-SE" sz="1000" b="0" dirty="0">
                <a:latin typeface="+mn-lt"/>
              </a:rPr>
              <a:t>2180 Field Bus Modem</a:t>
            </a:r>
          </a:p>
        </p:txBody>
      </p:sp>
      <p:sp>
        <p:nvSpPr>
          <p:cNvPr id="81" name="TextBox 80"/>
          <p:cNvSpPr txBox="1"/>
          <p:nvPr/>
        </p:nvSpPr>
        <p:spPr>
          <a:xfrm>
            <a:off x="7092950" y="3673475"/>
            <a:ext cx="1333500" cy="554038"/>
          </a:xfrm>
          <a:prstGeom prst="rect">
            <a:avLst/>
          </a:prstGeom>
          <a:noFill/>
        </p:spPr>
        <p:txBody>
          <a:bodyPr>
            <a:spAutoFit/>
          </a:bodyPr>
          <a:lstStyle/>
          <a:p>
            <a:pPr>
              <a:defRPr/>
            </a:pPr>
            <a:r>
              <a:rPr lang="sv-SE" sz="1000" b="0" dirty="0">
                <a:latin typeface="+mn-lt"/>
              </a:rPr>
              <a:t>TankMater PC Workstation in Network</a:t>
            </a:r>
          </a:p>
        </p:txBody>
      </p:sp>
      <p:sp>
        <p:nvSpPr>
          <p:cNvPr id="82" name="TextBox 81"/>
          <p:cNvSpPr txBox="1"/>
          <p:nvPr/>
        </p:nvSpPr>
        <p:spPr>
          <a:xfrm>
            <a:off x="7773988" y="1633538"/>
            <a:ext cx="1335087" cy="400050"/>
          </a:xfrm>
          <a:prstGeom prst="rect">
            <a:avLst/>
          </a:prstGeom>
          <a:noFill/>
        </p:spPr>
        <p:txBody>
          <a:bodyPr>
            <a:spAutoFit/>
          </a:bodyPr>
          <a:lstStyle/>
          <a:p>
            <a:pPr algn="l">
              <a:defRPr/>
            </a:pPr>
            <a:r>
              <a:rPr lang="sv-SE" sz="1000" b="0" dirty="0">
                <a:latin typeface="+mn-lt"/>
              </a:rPr>
              <a:t>Smart Wireless Gateway</a:t>
            </a:r>
          </a:p>
        </p:txBody>
      </p:sp>
      <p:sp>
        <p:nvSpPr>
          <p:cNvPr id="83" name="TextBox 82"/>
          <p:cNvSpPr txBox="1"/>
          <p:nvPr/>
        </p:nvSpPr>
        <p:spPr>
          <a:xfrm>
            <a:off x="3563938" y="2606675"/>
            <a:ext cx="571500" cy="246063"/>
          </a:xfrm>
          <a:prstGeom prst="rect">
            <a:avLst/>
          </a:prstGeom>
          <a:noFill/>
        </p:spPr>
        <p:txBody>
          <a:bodyPr>
            <a:spAutoFit/>
          </a:bodyPr>
          <a:lstStyle/>
          <a:p>
            <a:pPr>
              <a:defRPr/>
            </a:pPr>
            <a:r>
              <a:rPr lang="sv-SE" sz="1000" b="0" dirty="0">
                <a:latin typeface="+mn-lt"/>
              </a:rPr>
              <a:t>2410</a:t>
            </a:r>
          </a:p>
        </p:txBody>
      </p:sp>
      <p:sp>
        <p:nvSpPr>
          <p:cNvPr id="84" name="TextBox 83"/>
          <p:cNvSpPr txBox="1"/>
          <p:nvPr/>
        </p:nvSpPr>
        <p:spPr>
          <a:xfrm>
            <a:off x="5446713" y="2606675"/>
            <a:ext cx="571500" cy="246063"/>
          </a:xfrm>
          <a:prstGeom prst="rect">
            <a:avLst/>
          </a:prstGeom>
          <a:noFill/>
        </p:spPr>
        <p:txBody>
          <a:bodyPr>
            <a:spAutoFit/>
          </a:bodyPr>
          <a:lstStyle/>
          <a:p>
            <a:pPr>
              <a:defRPr/>
            </a:pPr>
            <a:r>
              <a:rPr lang="sv-SE" sz="1000" b="0" dirty="0">
                <a:latin typeface="+mn-lt"/>
              </a:rPr>
              <a:t>2410</a:t>
            </a:r>
          </a:p>
        </p:txBody>
      </p:sp>
      <p:sp>
        <p:nvSpPr>
          <p:cNvPr id="85" name="TextBox 84"/>
          <p:cNvSpPr txBox="1"/>
          <p:nvPr/>
        </p:nvSpPr>
        <p:spPr>
          <a:xfrm>
            <a:off x="6737350" y="2606675"/>
            <a:ext cx="571500" cy="246063"/>
          </a:xfrm>
          <a:prstGeom prst="rect">
            <a:avLst/>
          </a:prstGeom>
          <a:noFill/>
        </p:spPr>
        <p:txBody>
          <a:bodyPr>
            <a:spAutoFit/>
          </a:bodyPr>
          <a:lstStyle/>
          <a:p>
            <a:pPr>
              <a:defRPr/>
            </a:pPr>
            <a:r>
              <a:rPr lang="sv-SE" sz="1000" b="0" dirty="0">
                <a:latin typeface="+mn-lt"/>
              </a:rPr>
              <a:t>2410</a:t>
            </a:r>
          </a:p>
        </p:txBody>
      </p:sp>
      <p:sp>
        <p:nvSpPr>
          <p:cNvPr id="86" name="TextBox 85"/>
          <p:cNvSpPr txBox="1"/>
          <p:nvPr/>
        </p:nvSpPr>
        <p:spPr>
          <a:xfrm>
            <a:off x="2082800" y="1636713"/>
            <a:ext cx="571500" cy="246062"/>
          </a:xfrm>
          <a:prstGeom prst="rect">
            <a:avLst/>
          </a:prstGeom>
          <a:noFill/>
        </p:spPr>
        <p:txBody>
          <a:bodyPr>
            <a:spAutoFit/>
          </a:bodyPr>
          <a:lstStyle/>
          <a:p>
            <a:pPr algn="l">
              <a:defRPr/>
            </a:pPr>
            <a:r>
              <a:rPr lang="sv-SE" sz="1000" b="0" dirty="0">
                <a:latin typeface="+mn-lt"/>
              </a:rPr>
              <a:t>2410</a:t>
            </a:r>
          </a:p>
        </p:txBody>
      </p:sp>
      <p:sp>
        <p:nvSpPr>
          <p:cNvPr id="87" name="TextBox 86"/>
          <p:cNvSpPr txBox="1"/>
          <p:nvPr/>
        </p:nvSpPr>
        <p:spPr>
          <a:xfrm>
            <a:off x="2643188" y="2641600"/>
            <a:ext cx="571500" cy="246063"/>
          </a:xfrm>
          <a:prstGeom prst="rect">
            <a:avLst/>
          </a:prstGeom>
          <a:noFill/>
        </p:spPr>
        <p:txBody>
          <a:bodyPr>
            <a:spAutoFit/>
          </a:bodyPr>
          <a:lstStyle/>
          <a:p>
            <a:pPr>
              <a:defRPr/>
            </a:pPr>
            <a:r>
              <a:rPr lang="sv-SE" sz="1000" b="0" dirty="0">
                <a:latin typeface="+mn-lt"/>
              </a:rPr>
              <a:t>2230</a:t>
            </a:r>
          </a:p>
        </p:txBody>
      </p:sp>
      <p:sp>
        <p:nvSpPr>
          <p:cNvPr id="88" name="TextBox 87"/>
          <p:cNvSpPr txBox="1"/>
          <p:nvPr/>
        </p:nvSpPr>
        <p:spPr>
          <a:xfrm>
            <a:off x="831850" y="1557338"/>
            <a:ext cx="571500" cy="246062"/>
          </a:xfrm>
          <a:prstGeom prst="rect">
            <a:avLst/>
          </a:prstGeom>
          <a:noFill/>
        </p:spPr>
        <p:txBody>
          <a:bodyPr>
            <a:spAutoFit/>
          </a:bodyPr>
          <a:lstStyle/>
          <a:p>
            <a:pPr>
              <a:defRPr/>
            </a:pPr>
            <a:r>
              <a:rPr lang="sv-SE" sz="1000" b="0" dirty="0">
                <a:latin typeface="+mn-lt"/>
              </a:rPr>
              <a:t>5900S</a:t>
            </a:r>
          </a:p>
        </p:txBody>
      </p:sp>
      <p:sp>
        <p:nvSpPr>
          <p:cNvPr id="89" name="TextBox 88"/>
          <p:cNvSpPr txBox="1"/>
          <p:nvPr/>
        </p:nvSpPr>
        <p:spPr>
          <a:xfrm>
            <a:off x="1655763" y="1295400"/>
            <a:ext cx="739775" cy="246063"/>
          </a:xfrm>
          <a:prstGeom prst="rect">
            <a:avLst/>
          </a:prstGeom>
          <a:noFill/>
        </p:spPr>
        <p:txBody>
          <a:bodyPr>
            <a:spAutoFit/>
          </a:bodyPr>
          <a:lstStyle/>
          <a:p>
            <a:pPr algn="r">
              <a:defRPr/>
            </a:pPr>
            <a:r>
              <a:rPr lang="sv-SE" sz="1000" b="0" dirty="0">
                <a:latin typeface="+mn-lt"/>
              </a:rPr>
              <a:t>THUM</a:t>
            </a:r>
          </a:p>
        </p:txBody>
      </p:sp>
      <p:sp>
        <p:nvSpPr>
          <p:cNvPr id="90" name="TextBox 89"/>
          <p:cNvSpPr txBox="1"/>
          <p:nvPr/>
        </p:nvSpPr>
        <p:spPr>
          <a:xfrm>
            <a:off x="4792663" y="1346200"/>
            <a:ext cx="571500" cy="246063"/>
          </a:xfrm>
          <a:prstGeom prst="rect">
            <a:avLst/>
          </a:prstGeom>
          <a:noFill/>
        </p:spPr>
        <p:txBody>
          <a:bodyPr>
            <a:spAutoFit/>
          </a:bodyPr>
          <a:lstStyle/>
          <a:p>
            <a:pPr algn="l">
              <a:defRPr/>
            </a:pPr>
            <a:r>
              <a:rPr lang="sv-SE" sz="1000" b="0" dirty="0">
                <a:latin typeface="+mn-lt"/>
              </a:rPr>
              <a:t>5900S</a:t>
            </a:r>
          </a:p>
        </p:txBody>
      </p:sp>
      <p:sp>
        <p:nvSpPr>
          <p:cNvPr id="91" name="TextBox 90"/>
          <p:cNvSpPr txBox="1"/>
          <p:nvPr/>
        </p:nvSpPr>
        <p:spPr>
          <a:xfrm>
            <a:off x="2705100" y="1412875"/>
            <a:ext cx="571500" cy="246063"/>
          </a:xfrm>
          <a:prstGeom prst="rect">
            <a:avLst/>
          </a:prstGeom>
          <a:noFill/>
        </p:spPr>
        <p:txBody>
          <a:bodyPr>
            <a:spAutoFit/>
          </a:bodyPr>
          <a:lstStyle/>
          <a:p>
            <a:pPr>
              <a:defRPr/>
            </a:pPr>
            <a:r>
              <a:rPr lang="sv-SE" sz="1000" b="0" dirty="0">
                <a:latin typeface="+mn-lt"/>
              </a:rPr>
              <a:t>2240S</a:t>
            </a:r>
          </a:p>
        </p:txBody>
      </p:sp>
      <p:sp>
        <p:nvSpPr>
          <p:cNvPr id="92" name="TextBox 91"/>
          <p:cNvSpPr txBox="1"/>
          <p:nvPr/>
        </p:nvSpPr>
        <p:spPr>
          <a:xfrm>
            <a:off x="3208338" y="1527175"/>
            <a:ext cx="571500" cy="246063"/>
          </a:xfrm>
          <a:prstGeom prst="rect">
            <a:avLst/>
          </a:prstGeom>
          <a:noFill/>
        </p:spPr>
        <p:txBody>
          <a:bodyPr>
            <a:spAutoFit/>
          </a:bodyPr>
          <a:lstStyle/>
          <a:p>
            <a:pPr>
              <a:defRPr/>
            </a:pPr>
            <a:r>
              <a:rPr lang="sv-SE" sz="1000" b="0" dirty="0">
                <a:latin typeface="+mn-lt"/>
              </a:rPr>
              <a:t>5900S</a:t>
            </a:r>
          </a:p>
        </p:txBody>
      </p:sp>
      <p:sp>
        <p:nvSpPr>
          <p:cNvPr id="93" name="TextBox 92"/>
          <p:cNvSpPr txBox="1"/>
          <p:nvPr/>
        </p:nvSpPr>
        <p:spPr>
          <a:xfrm>
            <a:off x="1570038" y="1500188"/>
            <a:ext cx="571500" cy="246062"/>
          </a:xfrm>
          <a:prstGeom prst="rect">
            <a:avLst/>
          </a:prstGeom>
          <a:noFill/>
        </p:spPr>
        <p:txBody>
          <a:bodyPr>
            <a:spAutoFit/>
          </a:bodyPr>
          <a:lstStyle/>
          <a:p>
            <a:pPr>
              <a:defRPr/>
            </a:pPr>
            <a:r>
              <a:rPr lang="sv-SE" sz="1000" b="0" dirty="0">
                <a:latin typeface="+mn-lt"/>
              </a:rPr>
              <a:t>2240S</a:t>
            </a:r>
          </a:p>
        </p:txBody>
      </p:sp>
      <p:sp>
        <p:nvSpPr>
          <p:cNvPr id="94" name="TextBox 93"/>
          <p:cNvSpPr txBox="1"/>
          <p:nvPr/>
        </p:nvSpPr>
        <p:spPr>
          <a:xfrm>
            <a:off x="5795963" y="1412875"/>
            <a:ext cx="571500" cy="246063"/>
          </a:xfrm>
          <a:prstGeom prst="rect">
            <a:avLst/>
          </a:prstGeom>
          <a:noFill/>
        </p:spPr>
        <p:txBody>
          <a:bodyPr>
            <a:spAutoFit/>
          </a:bodyPr>
          <a:lstStyle/>
          <a:p>
            <a:pPr>
              <a:defRPr/>
            </a:pPr>
            <a:r>
              <a:rPr lang="sv-SE" sz="1000" b="0" dirty="0">
                <a:latin typeface="+mn-lt"/>
              </a:rPr>
              <a:t>5400</a:t>
            </a:r>
          </a:p>
        </p:txBody>
      </p:sp>
      <p:sp>
        <p:nvSpPr>
          <p:cNvPr id="95" name="TextBox 94"/>
          <p:cNvSpPr txBox="1"/>
          <p:nvPr/>
        </p:nvSpPr>
        <p:spPr>
          <a:xfrm>
            <a:off x="5795963" y="2060575"/>
            <a:ext cx="571500" cy="246063"/>
          </a:xfrm>
          <a:prstGeom prst="rect">
            <a:avLst/>
          </a:prstGeom>
          <a:noFill/>
        </p:spPr>
        <p:txBody>
          <a:bodyPr>
            <a:spAutoFit/>
          </a:bodyPr>
          <a:lstStyle/>
          <a:p>
            <a:pPr>
              <a:defRPr/>
            </a:pPr>
            <a:r>
              <a:rPr lang="sv-SE" sz="1000" b="0" dirty="0">
                <a:latin typeface="+mn-lt"/>
              </a:rPr>
              <a:t>5300</a:t>
            </a:r>
          </a:p>
        </p:txBody>
      </p:sp>
      <p:sp>
        <p:nvSpPr>
          <p:cNvPr id="96" name="TextBox 95"/>
          <p:cNvSpPr txBox="1"/>
          <p:nvPr/>
        </p:nvSpPr>
        <p:spPr>
          <a:xfrm>
            <a:off x="6372225" y="1743075"/>
            <a:ext cx="571500" cy="246063"/>
          </a:xfrm>
          <a:prstGeom prst="rect">
            <a:avLst/>
          </a:prstGeom>
          <a:noFill/>
        </p:spPr>
        <p:txBody>
          <a:bodyPr>
            <a:spAutoFit/>
          </a:bodyPr>
          <a:lstStyle/>
          <a:p>
            <a:pPr algn="l">
              <a:defRPr/>
            </a:pPr>
            <a:r>
              <a:rPr lang="sv-SE" sz="1000" b="0" dirty="0">
                <a:latin typeface="+mn-lt"/>
              </a:rPr>
              <a:t>644</a:t>
            </a:r>
          </a:p>
        </p:txBody>
      </p:sp>
      <p:sp>
        <p:nvSpPr>
          <p:cNvPr id="97" name="TextBox 96"/>
          <p:cNvSpPr txBox="1"/>
          <p:nvPr/>
        </p:nvSpPr>
        <p:spPr>
          <a:xfrm>
            <a:off x="3262313" y="1965325"/>
            <a:ext cx="571500" cy="246063"/>
          </a:xfrm>
          <a:prstGeom prst="rect">
            <a:avLst/>
          </a:prstGeom>
          <a:noFill/>
        </p:spPr>
        <p:txBody>
          <a:bodyPr>
            <a:spAutoFit/>
          </a:bodyPr>
          <a:lstStyle/>
          <a:p>
            <a:pPr algn="l">
              <a:defRPr/>
            </a:pPr>
            <a:r>
              <a:rPr lang="sv-SE" sz="1000" b="0" dirty="0">
                <a:latin typeface="+mn-lt"/>
              </a:rPr>
              <a:t>3051S</a:t>
            </a:r>
          </a:p>
        </p:txBody>
      </p:sp>
      <p:sp>
        <p:nvSpPr>
          <p:cNvPr id="98" name="TextBox 97"/>
          <p:cNvSpPr txBox="1"/>
          <p:nvPr/>
        </p:nvSpPr>
        <p:spPr>
          <a:xfrm>
            <a:off x="8101013" y="3981450"/>
            <a:ext cx="1101725" cy="246063"/>
          </a:xfrm>
          <a:prstGeom prst="rect">
            <a:avLst/>
          </a:prstGeom>
          <a:noFill/>
        </p:spPr>
        <p:txBody>
          <a:bodyPr>
            <a:spAutoFit/>
          </a:bodyPr>
          <a:lstStyle/>
          <a:p>
            <a:pPr algn="r">
              <a:defRPr/>
            </a:pPr>
            <a:r>
              <a:rPr lang="sv-SE" sz="1000" b="0" dirty="0">
                <a:latin typeface="+mn-lt"/>
              </a:rPr>
              <a:t>TankMaster.net</a:t>
            </a:r>
          </a:p>
        </p:txBody>
      </p:sp>
      <p:sp>
        <p:nvSpPr>
          <p:cNvPr id="99" name="TextBox 98"/>
          <p:cNvSpPr txBox="1"/>
          <p:nvPr/>
        </p:nvSpPr>
        <p:spPr>
          <a:xfrm>
            <a:off x="5119688" y="2241550"/>
            <a:ext cx="571500" cy="246063"/>
          </a:xfrm>
          <a:prstGeom prst="rect">
            <a:avLst/>
          </a:prstGeom>
          <a:noFill/>
        </p:spPr>
        <p:txBody>
          <a:bodyPr>
            <a:spAutoFit/>
          </a:bodyPr>
          <a:lstStyle/>
          <a:p>
            <a:pPr algn="l">
              <a:defRPr/>
            </a:pPr>
            <a:r>
              <a:rPr lang="sv-SE" sz="1000" b="0" dirty="0">
                <a:latin typeface="+mn-lt"/>
              </a:rPr>
              <a:t>644</a:t>
            </a:r>
          </a:p>
        </p:txBody>
      </p:sp>
      <p:sp>
        <p:nvSpPr>
          <p:cNvPr id="106" name="TextBox 105"/>
          <p:cNvSpPr txBox="1"/>
          <p:nvPr/>
        </p:nvSpPr>
        <p:spPr>
          <a:xfrm>
            <a:off x="2268538" y="1484313"/>
            <a:ext cx="571500" cy="246062"/>
          </a:xfrm>
          <a:prstGeom prst="rect">
            <a:avLst/>
          </a:prstGeom>
          <a:noFill/>
        </p:spPr>
        <p:txBody>
          <a:bodyPr>
            <a:spAutoFit/>
          </a:bodyPr>
          <a:lstStyle/>
          <a:p>
            <a:pPr>
              <a:defRPr/>
            </a:pPr>
            <a:r>
              <a:rPr lang="sv-SE" sz="1000" b="0" dirty="0">
                <a:latin typeface="+mn-lt"/>
              </a:rPr>
              <a:t>5400</a:t>
            </a:r>
          </a:p>
        </p:txBody>
      </p:sp>
      <p:sp>
        <p:nvSpPr>
          <p:cNvPr id="107" name="Arc 106"/>
          <p:cNvSpPr/>
          <p:nvPr/>
        </p:nvSpPr>
        <p:spPr bwMode="auto">
          <a:xfrm>
            <a:off x="2312988" y="1196975"/>
            <a:ext cx="5307012" cy="733425"/>
          </a:xfrm>
          <a:prstGeom prst="arc">
            <a:avLst>
              <a:gd name="adj1" fmla="val 10869540"/>
              <a:gd name="adj2" fmla="val 1"/>
            </a:avLst>
          </a:prstGeom>
          <a:noFill/>
          <a:ln w="22225" cap="flat" cmpd="sng" algn="ctr">
            <a:solidFill>
              <a:srgbClr val="F6860A"/>
            </a:solidFill>
            <a:prstDash val="dash"/>
            <a:round/>
            <a:headEnd type="none" w="med" len="med"/>
            <a:tailEnd type="none" w="med" len="med"/>
          </a:ln>
          <a:effectLst/>
        </p:spPr>
        <p:txBody>
          <a:bodyPr>
            <a:spAutoFit/>
          </a:bodyPr>
          <a:lstStyle/>
          <a:p>
            <a:pPr algn="l" eaLnBrk="1" hangingPunct="1">
              <a:defRPr/>
            </a:pPr>
            <a:endParaRPr lang="sv-SE" sz="1800" b="0">
              <a:solidFill>
                <a:schemeClr val="tx1"/>
              </a:solidFill>
              <a:latin typeface="GillSans" pitchFamily="34"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4" name="Picture 4" descr="http://system3.fototext.se/Mediabase/Previews/219/p_130593.jpg"/>
          <p:cNvPicPr>
            <a:picLocks noChangeAspect="1" noChangeArrowheads="1"/>
          </p:cNvPicPr>
          <p:nvPr/>
        </p:nvPicPr>
        <p:blipFill>
          <a:blip r:embed="rId4" cstate="print"/>
          <a:srcRect/>
          <a:stretch>
            <a:fillRect/>
          </a:stretch>
        </p:blipFill>
        <p:spPr bwMode="auto">
          <a:xfrm>
            <a:off x="4211961" y="2838951"/>
            <a:ext cx="3024335" cy="4019049"/>
          </a:xfrm>
          <a:prstGeom prst="rect">
            <a:avLst/>
          </a:prstGeom>
          <a:noFill/>
        </p:spPr>
      </p:pic>
      <p:sp>
        <p:nvSpPr>
          <p:cNvPr id="2" name="Title 1"/>
          <p:cNvSpPr>
            <a:spLocks noGrp="1"/>
          </p:cNvSpPr>
          <p:nvPr>
            <p:ph type="title"/>
          </p:nvPr>
        </p:nvSpPr>
        <p:spPr/>
        <p:txBody>
          <a:bodyPr/>
          <a:lstStyle/>
          <a:p>
            <a:r>
              <a:rPr lang="sv-SE" dirty="0" smtClean="0"/>
              <a:t>Rosemount PRO</a:t>
            </a:r>
            <a:endParaRPr lang="sv-SE" dirty="0"/>
          </a:p>
        </p:txBody>
      </p:sp>
      <p:sp>
        <p:nvSpPr>
          <p:cNvPr id="5" name="Slide Number Placeholder 4"/>
          <p:cNvSpPr>
            <a:spLocks noGrp="1"/>
          </p:cNvSpPr>
          <p:nvPr>
            <p:ph type="sldNum" sz="quarter" idx="12"/>
          </p:nvPr>
        </p:nvSpPr>
        <p:spPr/>
        <p:txBody>
          <a:bodyPr/>
          <a:lstStyle/>
          <a:p>
            <a:pPr>
              <a:defRPr/>
            </a:pPr>
            <a:fld id="{14FDB8D6-AAD1-42F0-B947-9E6F244F733A}" type="slidenum">
              <a:rPr lang="en-US" smtClean="0"/>
              <a:pPr>
                <a:defRPr/>
              </a:pPr>
              <a:t>20</a:t>
            </a:fld>
            <a:endParaRPr lang="en-US"/>
          </a:p>
        </p:txBody>
      </p:sp>
      <p:grpSp>
        <p:nvGrpSpPr>
          <p:cNvPr id="6" name="Group 5"/>
          <p:cNvGrpSpPr/>
          <p:nvPr/>
        </p:nvGrpSpPr>
        <p:grpSpPr>
          <a:xfrm>
            <a:off x="5148064" y="1196752"/>
            <a:ext cx="3825279" cy="2832219"/>
            <a:chOff x="841374" y="1206500"/>
            <a:chExt cx="6538938" cy="4841400"/>
          </a:xfrm>
        </p:grpSpPr>
        <p:graphicFrame>
          <p:nvGraphicFramePr>
            <p:cNvPr id="7" name="Object 50"/>
            <p:cNvGraphicFramePr>
              <a:graphicFrameLocks noChangeAspect="1"/>
            </p:cNvGraphicFramePr>
            <p:nvPr>
              <p:ph idx="1"/>
            </p:nvPr>
          </p:nvGraphicFramePr>
          <p:xfrm>
            <a:off x="841374" y="1206500"/>
            <a:ext cx="5422174" cy="3158604"/>
          </p:xfrm>
          <a:graphic>
            <a:graphicData uri="http://schemas.openxmlformats.org/presentationml/2006/ole">
              <p:oleObj spid="_x0000_s81922" name="Photo Editor Photo" r:id="rId5" imgW="16085714" imgH="9371429" progId="MSPhotoEd.3">
                <p:embed/>
              </p:oleObj>
            </a:graphicData>
          </a:graphic>
        </p:graphicFrame>
        <p:pic>
          <p:nvPicPr>
            <p:cNvPr id="8" name="Picture 51" descr="FBM 2180 copy"/>
            <p:cNvPicPr>
              <a:picLocks noChangeAspect="1" noChangeArrowheads="1"/>
            </p:cNvPicPr>
            <p:nvPr/>
          </p:nvPicPr>
          <p:blipFill>
            <a:blip r:embed="rId6" cstate="print"/>
            <a:srcRect/>
            <a:stretch>
              <a:fillRect/>
            </a:stretch>
          </p:blipFill>
          <p:spPr bwMode="auto">
            <a:xfrm>
              <a:off x="3923928" y="4149080"/>
              <a:ext cx="360040" cy="231791"/>
            </a:xfrm>
            <a:prstGeom prst="rect">
              <a:avLst/>
            </a:prstGeom>
            <a:noFill/>
            <a:ln w="9525">
              <a:noFill/>
              <a:miter lim="800000"/>
              <a:headEnd/>
              <a:tailEnd/>
            </a:ln>
          </p:spPr>
        </p:pic>
        <p:pic>
          <p:nvPicPr>
            <p:cNvPr id="9" name="Picture 5"/>
            <p:cNvPicPr>
              <a:picLocks noChangeAspect="1" noChangeArrowheads="1"/>
            </p:cNvPicPr>
            <p:nvPr/>
          </p:nvPicPr>
          <p:blipFill>
            <a:blip r:embed="rId7" cstate="print"/>
            <a:srcRect/>
            <a:stretch>
              <a:fillRect/>
            </a:stretch>
          </p:blipFill>
          <p:spPr bwMode="auto">
            <a:xfrm>
              <a:off x="5868144" y="4437112"/>
              <a:ext cx="1512168" cy="1610788"/>
            </a:xfrm>
            <a:prstGeom prst="rect">
              <a:avLst/>
            </a:prstGeom>
            <a:noFill/>
            <a:ln w="9525">
              <a:noFill/>
              <a:miter lim="800000"/>
              <a:headEnd/>
              <a:tailEnd/>
            </a:ln>
          </p:spPr>
        </p:pic>
        <p:cxnSp>
          <p:nvCxnSpPr>
            <p:cNvPr id="10" name="Straight Connector 9"/>
            <p:cNvCxnSpPr/>
            <p:nvPr/>
          </p:nvCxnSpPr>
          <p:spPr bwMode="auto">
            <a:xfrm rot="5400000">
              <a:off x="4716016" y="4077072"/>
              <a:ext cx="864096" cy="0"/>
            </a:xfrm>
            <a:prstGeom prst="line">
              <a:avLst/>
            </a:prstGeom>
            <a:noFill/>
            <a:ln w="14986" cap="flat" cmpd="sng" algn="ctr">
              <a:solidFill>
                <a:schemeClr val="bg2">
                  <a:lumMod val="75000"/>
                </a:schemeClr>
              </a:solidFill>
              <a:prstDash val="solid"/>
              <a:round/>
              <a:headEnd type="none" w="med" len="med"/>
              <a:tailEnd type="none" w="med" len="med"/>
            </a:ln>
            <a:effectLst/>
          </p:spPr>
        </p:cxnSp>
        <p:cxnSp>
          <p:nvCxnSpPr>
            <p:cNvPr id="11" name="Straight Connector 10"/>
            <p:cNvCxnSpPr/>
            <p:nvPr/>
          </p:nvCxnSpPr>
          <p:spPr bwMode="auto">
            <a:xfrm rot="10800000">
              <a:off x="5148064" y="4509120"/>
              <a:ext cx="1863824" cy="0"/>
            </a:xfrm>
            <a:prstGeom prst="line">
              <a:avLst/>
            </a:prstGeom>
            <a:noFill/>
            <a:ln w="14986" cap="flat" cmpd="sng" algn="ctr">
              <a:solidFill>
                <a:schemeClr val="bg2">
                  <a:lumMod val="75000"/>
                </a:schemeClr>
              </a:solidFill>
              <a:prstDash val="solid"/>
              <a:round/>
              <a:headEnd type="none" w="med" len="med"/>
              <a:tailEnd type="none" w="med" len="med"/>
            </a:ln>
            <a:effectLst/>
          </p:spPr>
        </p:cxnSp>
      </p:grpSp>
      <p:sp>
        <p:nvSpPr>
          <p:cNvPr id="12" name="Oval 8"/>
          <p:cNvSpPr>
            <a:spLocks noChangeArrowheads="1"/>
          </p:cNvSpPr>
          <p:nvPr/>
        </p:nvSpPr>
        <p:spPr bwMode="auto">
          <a:xfrm>
            <a:off x="8604448" y="2924944"/>
            <a:ext cx="427484" cy="427484"/>
          </a:xfrm>
          <a:prstGeom prst="ellipse">
            <a:avLst/>
          </a:prstGeom>
          <a:noFill/>
          <a:ln w="25400" algn="ctr">
            <a:solidFill>
              <a:schemeClr val="accent2"/>
            </a:solidFill>
            <a:round/>
            <a:headEnd/>
            <a:tailEnd/>
          </a:ln>
        </p:spPr>
        <p:txBody>
          <a:bodyPr wrap="none" anchor="ctr"/>
          <a:lstStyle/>
          <a:p>
            <a:endParaRPr lang="sv-SE"/>
          </a:p>
        </p:txBody>
      </p:sp>
      <p:sp>
        <p:nvSpPr>
          <p:cNvPr id="14" name="Content Placeholder 2"/>
          <p:cNvSpPr>
            <a:spLocks noGrp="1"/>
          </p:cNvSpPr>
          <p:nvPr>
            <p:ph sz="half" idx="1"/>
          </p:nvPr>
        </p:nvSpPr>
        <p:spPr/>
        <p:txBody>
          <a:bodyPr/>
          <a:lstStyle/>
          <a:p>
            <a:r>
              <a:rPr lang="sv-SE" sz="2400" dirty="0" smtClean="0"/>
              <a:t>Rosemount PRO</a:t>
            </a:r>
          </a:p>
          <a:p>
            <a:pPr lvl="1"/>
            <a:r>
              <a:rPr lang="en-GB" sz="2000" dirty="0" smtClean="0"/>
              <a:t>±3 mm instrument accuracy</a:t>
            </a:r>
          </a:p>
          <a:p>
            <a:pPr lvl="1"/>
            <a:r>
              <a:rPr lang="en-GB" sz="2000" dirty="0" smtClean="0"/>
              <a:t>10 GHz FMCW</a:t>
            </a:r>
          </a:p>
          <a:p>
            <a:r>
              <a:rPr lang="en-GB" sz="2400" dirty="0" smtClean="0"/>
              <a:t>4 wire</a:t>
            </a:r>
          </a:p>
          <a:p>
            <a:pPr lvl="1"/>
            <a:r>
              <a:rPr lang="en-GB" sz="2000" dirty="0" smtClean="0"/>
              <a:t>2 bus, 2 power</a:t>
            </a:r>
          </a:p>
          <a:p>
            <a:endParaRPr lang="en-GB" dirty="0" smtClean="0"/>
          </a:p>
          <a:p>
            <a:pPr lvl="1"/>
            <a:endParaRPr lang="en-GB" sz="2000" dirty="0" smtClean="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PRO Inputs and Outputs</a:t>
            </a:r>
            <a:endParaRPr lang="sv-SE" dirty="0"/>
          </a:p>
        </p:txBody>
      </p:sp>
      <p:sp>
        <p:nvSpPr>
          <p:cNvPr id="5" name="Slide Number Placeholder 4"/>
          <p:cNvSpPr>
            <a:spLocks noGrp="1"/>
          </p:cNvSpPr>
          <p:nvPr>
            <p:ph type="sldNum" sz="quarter" idx="12"/>
          </p:nvPr>
        </p:nvSpPr>
        <p:spPr/>
        <p:txBody>
          <a:bodyPr/>
          <a:lstStyle/>
          <a:p>
            <a:pPr>
              <a:defRPr/>
            </a:pPr>
            <a:fld id="{14FDB8D6-AAD1-42F0-B947-9E6F244F733A}" type="slidenum">
              <a:rPr lang="en-US" smtClean="0"/>
              <a:pPr>
                <a:defRPr/>
              </a:pPr>
              <a:t>21</a:t>
            </a:fld>
            <a:endParaRPr lang="en-US"/>
          </a:p>
        </p:txBody>
      </p:sp>
      <p:pic>
        <p:nvPicPr>
          <p:cNvPr id="6" name="Picture 35" descr="pro_itg_para"/>
          <p:cNvPicPr>
            <a:picLocks noChangeAspect="1" noChangeArrowheads="1"/>
          </p:cNvPicPr>
          <p:nvPr/>
        </p:nvPicPr>
        <p:blipFill>
          <a:blip r:embed="rId3" cstate="print"/>
          <a:srcRect/>
          <a:stretch>
            <a:fillRect/>
          </a:stretch>
        </p:blipFill>
        <p:spPr bwMode="auto">
          <a:xfrm>
            <a:off x="3635375" y="1557287"/>
            <a:ext cx="1997075" cy="2663825"/>
          </a:xfrm>
          <a:prstGeom prst="rect">
            <a:avLst/>
          </a:prstGeom>
          <a:noFill/>
          <a:ln w="9525">
            <a:noFill/>
            <a:miter lim="800000"/>
            <a:headEnd/>
            <a:tailEnd/>
          </a:ln>
        </p:spPr>
      </p:pic>
      <p:sp>
        <p:nvSpPr>
          <p:cNvPr id="7" name="Rectangle 7"/>
          <p:cNvSpPr txBox="1">
            <a:spLocks noChangeArrowheads="1"/>
          </p:cNvSpPr>
          <p:nvPr/>
        </p:nvSpPr>
        <p:spPr bwMode="auto">
          <a:xfrm>
            <a:off x="107950" y="1125487"/>
            <a:ext cx="4351338" cy="59039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90000"/>
              </a:lnSpc>
              <a:spcBef>
                <a:spcPct val="20000"/>
              </a:spcBef>
              <a:spcAft>
                <a:spcPct val="15000"/>
              </a:spcAft>
              <a:buClr>
                <a:schemeClr val="bg2"/>
              </a:buClr>
              <a:buSzPct val="60000"/>
              <a:buFont typeface="Wingdings" pitchFamily="2" charset="2"/>
              <a:buNone/>
              <a:tabLst/>
              <a:defRPr/>
            </a:pPr>
            <a:r>
              <a:rPr kumimoji="0" lang="sv-SE" sz="2400" b="0" i="0" u="none" strike="noStrike" kern="0" cap="none" spc="0" normalizeH="0" baseline="0" noProof="0" smtClean="0">
                <a:ln>
                  <a:noFill/>
                </a:ln>
                <a:solidFill>
                  <a:srgbClr val="000000"/>
                </a:solidFill>
                <a:effectLst/>
                <a:uLnTx/>
                <a:uFillTx/>
                <a:latin typeface="+mn-lt"/>
                <a:ea typeface="+mn-ea"/>
                <a:cs typeface="+mn-cs"/>
              </a:rPr>
              <a:t>		</a:t>
            </a:r>
            <a:r>
              <a:rPr kumimoji="0" lang="sv-SE" sz="3500" b="0" i="0" u="none" strike="noStrike" kern="0" cap="none" spc="0" normalizeH="0" baseline="0" noProof="0" smtClean="0">
                <a:ln>
                  <a:noFill/>
                </a:ln>
                <a:solidFill>
                  <a:srgbClr val="000000"/>
                </a:solidFill>
                <a:effectLst/>
                <a:uLnTx/>
                <a:uFillTx/>
                <a:latin typeface="+mn-lt"/>
                <a:ea typeface="+mn-ea"/>
                <a:cs typeface="+mn-cs"/>
              </a:rPr>
              <a:t>	Input	</a:t>
            </a:r>
            <a:endParaRPr kumimoji="0" lang="sv-SE" sz="2400" b="0" i="0" u="none" strike="noStrike" kern="0" cap="none" spc="0" normalizeH="0" baseline="0" noProof="0" smtClean="0">
              <a:ln>
                <a:noFill/>
              </a:ln>
              <a:solidFill>
                <a:srgbClr val="000000"/>
              </a:solidFill>
              <a:effectLst/>
              <a:uLnTx/>
              <a:uFillTx/>
              <a:latin typeface="+mn-lt"/>
              <a:ea typeface="+mn-ea"/>
              <a:cs typeface="+mn-cs"/>
            </a:endParaRPr>
          </a:p>
        </p:txBody>
      </p:sp>
      <p:sp>
        <p:nvSpPr>
          <p:cNvPr id="8" name="Rectangle 8"/>
          <p:cNvSpPr txBox="1">
            <a:spLocks noChangeArrowheads="1"/>
          </p:cNvSpPr>
          <p:nvPr/>
        </p:nvSpPr>
        <p:spPr bwMode="auto">
          <a:xfrm>
            <a:off x="4611688" y="1125487"/>
            <a:ext cx="4352925" cy="638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90000"/>
              </a:lnSpc>
              <a:spcBef>
                <a:spcPct val="20000"/>
              </a:spcBef>
              <a:spcAft>
                <a:spcPct val="15000"/>
              </a:spcAft>
              <a:buClr>
                <a:schemeClr val="bg2"/>
              </a:buClr>
              <a:buSzPct val="60000"/>
              <a:buFont typeface="Wingdings" pitchFamily="2" charset="2"/>
              <a:buNone/>
              <a:tabLst/>
              <a:defRPr/>
            </a:pPr>
            <a:r>
              <a:rPr kumimoji="0" lang="sv-SE" sz="2400" b="0" i="0" u="none" strike="noStrike" kern="0" cap="none" spc="0" normalizeH="0" baseline="0" noProof="0" smtClean="0">
                <a:ln>
                  <a:noFill/>
                </a:ln>
                <a:solidFill>
                  <a:srgbClr val="000000"/>
                </a:solidFill>
                <a:effectLst/>
                <a:uLnTx/>
                <a:uFillTx/>
                <a:latin typeface="+mn-lt"/>
                <a:ea typeface="+mn-ea"/>
                <a:cs typeface="+mn-cs"/>
              </a:rPr>
              <a:t>		</a:t>
            </a:r>
            <a:r>
              <a:rPr kumimoji="0" lang="sv-SE" sz="3500" b="0" i="0" u="none" strike="noStrike" kern="0" cap="none" spc="0" normalizeH="0" baseline="0" noProof="0" smtClean="0">
                <a:ln>
                  <a:noFill/>
                </a:ln>
                <a:solidFill>
                  <a:srgbClr val="000000"/>
                </a:solidFill>
                <a:effectLst/>
                <a:uLnTx/>
                <a:uFillTx/>
                <a:latin typeface="+mn-lt"/>
                <a:ea typeface="+mn-ea"/>
                <a:cs typeface="+mn-cs"/>
              </a:rPr>
              <a:t>	Output</a:t>
            </a:r>
          </a:p>
        </p:txBody>
      </p:sp>
      <p:grpSp>
        <p:nvGrpSpPr>
          <p:cNvPr id="9" name="Group 41"/>
          <p:cNvGrpSpPr>
            <a:grpSpLocks/>
          </p:cNvGrpSpPr>
          <p:nvPr/>
        </p:nvGrpSpPr>
        <p:grpSpPr bwMode="auto">
          <a:xfrm>
            <a:off x="5076825" y="1844625"/>
            <a:ext cx="3373438" cy="552450"/>
            <a:chOff x="3198" y="935"/>
            <a:chExt cx="2125" cy="348"/>
          </a:xfrm>
        </p:grpSpPr>
        <p:sp>
          <p:nvSpPr>
            <p:cNvPr id="10" name="Line 25"/>
            <p:cNvSpPr>
              <a:spLocks noChangeShapeType="1"/>
            </p:cNvSpPr>
            <p:nvPr/>
          </p:nvSpPr>
          <p:spPr bwMode="auto">
            <a:xfrm flipV="1">
              <a:off x="3198" y="1162"/>
              <a:ext cx="1134" cy="91"/>
            </a:xfrm>
            <a:prstGeom prst="line">
              <a:avLst/>
            </a:prstGeom>
            <a:noFill/>
            <a:ln w="28575">
              <a:solidFill>
                <a:srgbClr val="000000"/>
              </a:solidFill>
              <a:round/>
              <a:headEnd/>
              <a:tailEnd/>
            </a:ln>
          </p:spPr>
          <p:txBody>
            <a:bodyPr wrap="none" anchor="ctr"/>
            <a:lstStyle/>
            <a:p>
              <a:endParaRPr lang="sv-SE"/>
            </a:p>
          </p:txBody>
        </p:sp>
        <p:pic>
          <p:nvPicPr>
            <p:cNvPr id="11" name="Picture 26" descr="RDU"/>
            <p:cNvPicPr>
              <a:picLocks noChangeAspect="1" noChangeArrowheads="1"/>
            </p:cNvPicPr>
            <p:nvPr/>
          </p:nvPicPr>
          <p:blipFill>
            <a:blip r:embed="rId4" cstate="print"/>
            <a:srcRect/>
            <a:stretch>
              <a:fillRect/>
            </a:stretch>
          </p:blipFill>
          <p:spPr bwMode="auto">
            <a:xfrm>
              <a:off x="4332" y="935"/>
              <a:ext cx="276" cy="348"/>
            </a:xfrm>
            <a:prstGeom prst="rect">
              <a:avLst/>
            </a:prstGeom>
            <a:noFill/>
            <a:ln w="9525">
              <a:noFill/>
              <a:miter lim="800000"/>
              <a:headEnd/>
              <a:tailEnd/>
            </a:ln>
          </p:spPr>
        </p:pic>
        <p:sp>
          <p:nvSpPr>
            <p:cNvPr id="12" name="Text Box 27"/>
            <p:cNvSpPr txBox="1">
              <a:spLocks noChangeArrowheads="1"/>
            </p:cNvSpPr>
            <p:nvPr/>
          </p:nvSpPr>
          <p:spPr bwMode="auto">
            <a:xfrm>
              <a:off x="4649" y="1026"/>
              <a:ext cx="674" cy="212"/>
            </a:xfrm>
            <a:prstGeom prst="rect">
              <a:avLst/>
            </a:prstGeom>
            <a:noFill/>
            <a:ln w="9525">
              <a:noFill/>
              <a:miter lim="800000"/>
              <a:headEnd/>
              <a:tailEnd/>
            </a:ln>
          </p:spPr>
          <p:txBody>
            <a:bodyPr wrap="none">
              <a:spAutoFit/>
            </a:bodyPr>
            <a:lstStyle/>
            <a:p>
              <a:pPr algn="l"/>
              <a:r>
                <a:rPr lang="sv-SE" sz="1600" b="1">
                  <a:latin typeface="Tahoma" pitchFamily="34" charset="0"/>
                </a:rPr>
                <a:t>DU 2210</a:t>
              </a:r>
            </a:p>
          </p:txBody>
        </p:sp>
      </p:grpSp>
      <p:sp>
        <p:nvSpPr>
          <p:cNvPr id="13" name="Text Box 32"/>
          <p:cNvSpPr txBox="1">
            <a:spLocks noChangeArrowheads="1"/>
          </p:cNvSpPr>
          <p:nvPr/>
        </p:nvSpPr>
        <p:spPr bwMode="auto">
          <a:xfrm>
            <a:off x="6011863" y="4892650"/>
            <a:ext cx="2185987" cy="336550"/>
          </a:xfrm>
          <a:prstGeom prst="rect">
            <a:avLst/>
          </a:prstGeom>
          <a:noFill/>
          <a:ln w="9525">
            <a:noFill/>
            <a:miter lim="800000"/>
            <a:headEnd/>
            <a:tailEnd/>
          </a:ln>
        </p:spPr>
        <p:txBody>
          <a:bodyPr wrap="none">
            <a:spAutoFit/>
          </a:bodyPr>
          <a:lstStyle/>
          <a:p>
            <a:pPr algn="l"/>
            <a:r>
              <a:rPr lang="sv-SE" sz="1600" b="1">
                <a:latin typeface="Tahoma" pitchFamily="34" charset="0"/>
              </a:rPr>
              <a:t>Secondary 4-20 mA</a:t>
            </a:r>
          </a:p>
        </p:txBody>
      </p:sp>
      <p:grpSp>
        <p:nvGrpSpPr>
          <p:cNvPr id="14" name="Group 39"/>
          <p:cNvGrpSpPr>
            <a:grpSpLocks/>
          </p:cNvGrpSpPr>
          <p:nvPr/>
        </p:nvGrpSpPr>
        <p:grpSpPr bwMode="auto">
          <a:xfrm>
            <a:off x="5076825" y="2636812"/>
            <a:ext cx="3144838" cy="2298700"/>
            <a:chOff x="3198" y="966"/>
            <a:chExt cx="1981" cy="1448"/>
          </a:xfrm>
        </p:grpSpPr>
        <p:sp>
          <p:nvSpPr>
            <p:cNvPr id="15" name="Text Box 30"/>
            <p:cNvSpPr txBox="1">
              <a:spLocks noChangeArrowheads="1"/>
            </p:cNvSpPr>
            <p:nvPr/>
          </p:nvSpPr>
          <p:spPr bwMode="auto">
            <a:xfrm>
              <a:off x="3787" y="1740"/>
              <a:ext cx="1392" cy="674"/>
            </a:xfrm>
            <a:prstGeom prst="rect">
              <a:avLst/>
            </a:prstGeom>
            <a:noFill/>
            <a:ln w="9525">
              <a:noFill/>
              <a:miter lim="800000"/>
              <a:headEnd/>
              <a:tailEnd/>
            </a:ln>
          </p:spPr>
          <p:txBody>
            <a:bodyPr wrap="none">
              <a:spAutoFit/>
            </a:bodyPr>
            <a:lstStyle/>
            <a:p>
              <a:pPr algn="l"/>
              <a:r>
                <a:rPr lang="sv-SE" sz="1600" b="1" dirty="0">
                  <a:latin typeface="Tahoma" pitchFamily="34" charset="0"/>
                </a:rPr>
                <a:t>Communication bus</a:t>
              </a:r>
            </a:p>
            <a:p>
              <a:pPr algn="l"/>
              <a:r>
                <a:rPr lang="sv-SE" sz="1600" dirty="0">
                  <a:latin typeface="Tahoma" pitchFamily="34" charset="0"/>
                </a:rPr>
                <a:t>Rosemount TRL/2</a:t>
              </a:r>
            </a:p>
            <a:p>
              <a:pPr algn="l"/>
              <a:r>
                <a:rPr lang="sv-SE" sz="1600" dirty="0">
                  <a:latin typeface="Tahoma" pitchFamily="34" charset="0"/>
                </a:rPr>
                <a:t>Foundation Fieldbus</a:t>
              </a:r>
            </a:p>
            <a:p>
              <a:pPr algn="l"/>
              <a:r>
                <a:rPr lang="sv-SE" sz="1600" dirty="0">
                  <a:latin typeface="Tahoma" pitchFamily="34" charset="0"/>
                </a:rPr>
                <a:t>Profibus DP</a:t>
              </a:r>
            </a:p>
          </p:txBody>
        </p:sp>
        <p:sp>
          <p:nvSpPr>
            <p:cNvPr id="16" name="Line 34"/>
            <p:cNvSpPr>
              <a:spLocks noChangeShapeType="1"/>
            </p:cNvSpPr>
            <p:nvPr/>
          </p:nvSpPr>
          <p:spPr bwMode="auto">
            <a:xfrm>
              <a:off x="3198" y="966"/>
              <a:ext cx="635" cy="740"/>
            </a:xfrm>
            <a:prstGeom prst="line">
              <a:avLst/>
            </a:prstGeom>
            <a:noFill/>
            <a:ln w="28575">
              <a:solidFill>
                <a:srgbClr val="000000"/>
              </a:solidFill>
              <a:round/>
              <a:headEnd/>
              <a:tailEnd type="triangle" w="lg" len="lg"/>
            </a:ln>
          </p:spPr>
          <p:txBody>
            <a:bodyPr wrap="none" anchor="ctr"/>
            <a:lstStyle/>
            <a:p>
              <a:endParaRPr lang="sv-SE"/>
            </a:p>
          </p:txBody>
        </p:sp>
      </p:grpSp>
      <p:grpSp>
        <p:nvGrpSpPr>
          <p:cNvPr id="17" name="Group 38"/>
          <p:cNvGrpSpPr>
            <a:grpSpLocks/>
          </p:cNvGrpSpPr>
          <p:nvPr/>
        </p:nvGrpSpPr>
        <p:grpSpPr bwMode="auto">
          <a:xfrm>
            <a:off x="414338" y="2060525"/>
            <a:ext cx="4157662" cy="3898900"/>
            <a:chOff x="261" y="1071"/>
            <a:chExt cx="2619" cy="2456"/>
          </a:xfrm>
        </p:grpSpPr>
        <p:sp>
          <p:nvSpPr>
            <p:cNvPr id="18" name="Text Box 2"/>
            <p:cNvSpPr txBox="1">
              <a:spLocks noChangeArrowheads="1"/>
            </p:cNvSpPr>
            <p:nvPr/>
          </p:nvSpPr>
          <p:spPr bwMode="auto">
            <a:xfrm>
              <a:off x="1244" y="3067"/>
              <a:ext cx="593" cy="460"/>
            </a:xfrm>
            <a:prstGeom prst="rect">
              <a:avLst/>
            </a:prstGeom>
            <a:noFill/>
            <a:ln w="41275">
              <a:noFill/>
              <a:miter lim="800000"/>
              <a:headEnd/>
              <a:tailEnd/>
            </a:ln>
          </p:spPr>
          <p:txBody>
            <a:bodyPr>
              <a:spAutoFit/>
            </a:bodyPr>
            <a:lstStyle/>
            <a:p>
              <a:r>
                <a:rPr lang="en-US" sz="1400"/>
                <a:t>Temp</a:t>
              </a:r>
            </a:p>
            <a:p>
              <a:r>
                <a:rPr lang="en-US" sz="1400"/>
                <a:t>sensors</a:t>
              </a:r>
            </a:p>
            <a:p>
              <a:r>
                <a:rPr lang="en-US" sz="1400"/>
                <a:t>6 spots</a:t>
              </a:r>
            </a:p>
          </p:txBody>
        </p:sp>
        <p:pic>
          <p:nvPicPr>
            <p:cNvPr id="19" name="Picture 9" descr="temperatureSensor"/>
            <p:cNvPicPr>
              <a:picLocks noChangeAspect="1" noChangeArrowheads="1"/>
            </p:cNvPicPr>
            <p:nvPr/>
          </p:nvPicPr>
          <p:blipFill>
            <a:blip r:embed="rId5" cstate="print"/>
            <a:srcRect/>
            <a:stretch>
              <a:fillRect/>
            </a:stretch>
          </p:blipFill>
          <p:spPr bwMode="auto">
            <a:xfrm>
              <a:off x="1471" y="2251"/>
              <a:ext cx="125" cy="799"/>
            </a:xfrm>
            <a:prstGeom prst="rect">
              <a:avLst/>
            </a:prstGeom>
            <a:noFill/>
            <a:ln w="9525">
              <a:noFill/>
              <a:miter lim="800000"/>
              <a:headEnd/>
              <a:tailEnd/>
            </a:ln>
          </p:spPr>
        </p:pic>
        <p:sp>
          <p:nvSpPr>
            <p:cNvPr id="20" name="Line 17"/>
            <p:cNvSpPr>
              <a:spLocks noChangeShapeType="1"/>
            </p:cNvSpPr>
            <p:nvPr/>
          </p:nvSpPr>
          <p:spPr bwMode="auto">
            <a:xfrm flipH="1" flipV="1">
              <a:off x="1519" y="1389"/>
              <a:ext cx="13" cy="862"/>
            </a:xfrm>
            <a:prstGeom prst="line">
              <a:avLst/>
            </a:prstGeom>
            <a:noFill/>
            <a:ln w="28575">
              <a:solidFill>
                <a:srgbClr val="000000"/>
              </a:solidFill>
              <a:round/>
              <a:headEnd/>
              <a:tailEnd/>
            </a:ln>
          </p:spPr>
          <p:txBody>
            <a:bodyPr wrap="none" anchor="ctr"/>
            <a:lstStyle/>
            <a:p>
              <a:endParaRPr lang="sv-SE"/>
            </a:p>
          </p:txBody>
        </p:sp>
        <p:sp>
          <p:nvSpPr>
            <p:cNvPr id="21" name="Line 20"/>
            <p:cNvSpPr>
              <a:spLocks noChangeShapeType="1"/>
            </p:cNvSpPr>
            <p:nvPr/>
          </p:nvSpPr>
          <p:spPr bwMode="auto">
            <a:xfrm flipV="1">
              <a:off x="1519" y="1389"/>
              <a:ext cx="1361" cy="0"/>
            </a:xfrm>
            <a:prstGeom prst="line">
              <a:avLst/>
            </a:prstGeom>
            <a:noFill/>
            <a:ln w="28575">
              <a:solidFill>
                <a:srgbClr val="000000"/>
              </a:solidFill>
              <a:round/>
              <a:headEnd/>
              <a:tailEnd/>
            </a:ln>
          </p:spPr>
          <p:txBody>
            <a:bodyPr wrap="none" anchor="ctr"/>
            <a:lstStyle/>
            <a:p>
              <a:endParaRPr lang="sv-SE"/>
            </a:p>
          </p:txBody>
        </p:sp>
        <p:pic>
          <p:nvPicPr>
            <p:cNvPr id="22" name="Picture 36" descr="RDU"/>
            <p:cNvPicPr>
              <a:picLocks noChangeAspect="1" noChangeArrowheads="1"/>
            </p:cNvPicPr>
            <p:nvPr/>
          </p:nvPicPr>
          <p:blipFill>
            <a:blip r:embed="rId6" cstate="print"/>
            <a:srcRect/>
            <a:stretch>
              <a:fillRect/>
            </a:stretch>
          </p:blipFill>
          <p:spPr bwMode="auto">
            <a:xfrm>
              <a:off x="1429" y="1117"/>
              <a:ext cx="360" cy="454"/>
            </a:xfrm>
            <a:prstGeom prst="rect">
              <a:avLst/>
            </a:prstGeom>
            <a:noFill/>
            <a:ln w="9525">
              <a:noFill/>
              <a:miter lim="800000"/>
              <a:headEnd/>
              <a:tailEnd/>
            </a:ln>
          </p:spPr>
        </p:pic>
        <p:sp>
          <p:nvSpPr>
            <p:cNvPr id="23" name="Text Box 37"/>
            <p:cNvSpPr txBox="1">
              <a:spLocks noChangeArrowheads="1"/>
            </p:cNvSpPr>
            <p:nvPr/>
          </p:nvSpPr>
          <p:spPr bwMode="auto">
            <a:xfrm>
              <a:off x="261" y="1071"/>
              <a:ext cx="1168" cy="366"/>
            </a:xfrm>
            <a:prstGeom prst="rect">
              <a:avLst/>
            </a:prstGeom>
            <a:noFill/>
            <a:ln w="9525">
              <a:noFill/>
              <a:miter lim="800000"/>
              <a:headEnd/>
              <a:tailEnd/>
            </a:ln>
          </p:spPr>
          <p:txBody>
            <a:bodyPr wrap="none">
              <a:spAutoFit/>
            </a:bodyPr>
            <a:lstStyle/>
            <a:p>
              <a:r>
                <a:rPr lang="sv-SE" sz="1600" b="1">
                  <a:latin typeface="Tahoma" pitchFamily="34" charset="0"/>
                </a:rPr>
                <a:t>Temp input card</a:t>
              </a:r>
            </a:p>
            <a:p>
              <a:r>
                <a:rPr lang="sv-SE" sz="1600" b="1">
                  <a:latin typeface="Tahoma" pitchFamily="34" charset="0"/>
                </a:rPr>
                <a:t>in DU 2210</a:t>
              </a:r>
            </a:p>
          </p:txBody>
        </p:sp>
      </p:grpSp>
      <p:sp>
        <p:nvSpPr>
          <p:cNvPr id="25" name="Line 27"/>
          <p:cNvSpPr>
            <a:spLocks noChangeShapeType="1"/>
          </p:cNvSpPr>
          <p:nvPr/>
        </p:nvSpPr>
        <p:spPr bwMode="auto">
          <a:xfrm>
            <a:off x="5076056" y="2492895"/>
            <a:ext cx="2304256" cy="720081"/>
          </a:xfrm>
          <a:prstGeom prst="line">
            <a:avLst/>
          </a:prstGeom>
          <a:noFill/>
          <a:ln w="28575">
            <a:solidFill>
              <a:srgbClr val="000000"/>
            </a:solidFill>
            <a:round/>
            <a:headEnd/>
            <a:tailEnd/>
          </a:ln>
        </p:spPr>
        <p:txBody>
          <a:bodyPr wrap="none" anchor="ctr"/>
          <a:lstStyle/>
          <a:p>
            <a:endParaRPr lang="sv-SE"/>
          </a:p>
        </p:txBody>
      </p:sp>
      <p:pic>
        <p:nvPicPr>
          <p:cNvPr id="28" name="Picture 11" descr="I:\GSS\KURS\eLearning\Raptor System Overview\Bilder\Slide16\THUM.jpg"/>
          <p:cNvPicPr>
            <a:picLocks noChangeAspect="1" noChangeArrowheads="1"/>
          </p:cNvPicPr>
          <p:nvPr/>
        </p:nvPicPr>
        <p:blipFill>
          <a:blip r:embed="rId7" cstate="print"/>
          <a:srcRect/>
          <a:stretch>
            <a:fillRect/>
          </a:stretch>
        </p:blipFill>
        <p:spPr bwMode="auto">
          <a:xfrm>
            <a:off x="7236296" y="2560191"/>
            <a:ext cx="655875" cy="1012825"/>
          </a:xfrm>
          <a:prstGeom prst="rect">
            <a:avLst/>
          </a:prstGeom>
          <a:noFill/>
          <a:ln w="9525">
            <a:noFill/>
            <a:miter lim="800000"/>
            <a:headEnd/>
            <a:tailEnd/>
          </a:ln>
        </p:spPr>
      </p:pic>
      <p:sp>
        <p:nvSpPr>
          <p:cNvPr id="29" name="Text Box 29"/>
          <p:cNvSpPr txBox="1">
            <a:spLocks noChangeArrowheads="1"/>
          </p:cNvSpPr>
          <p:nvPr/>
        </p:nvSpPr>
        <p:spPr bwMode="auto">
          <a:xfrm>
            <a:off x="7884368" y="3064247"/>
            <a:ext cx="1008112" cy="336550"/>
          </a:xfrm>
          <a:prstGeom prst="rect">
            <a:avLst/>
          </a:prstGeom>
          <a:solidFill>
            <a:schemeClr val="bg1"/>
          </a:solidFill>
          <a:ln w="9525">
            <a:noFill/>
            <a:miter lim="800000"/>
            <a:headEnd/>
            <a:tailEnd/>
          </a:ln>
        </p:spPr>
        <p:txBody>
          <a:bodyPr wrap="square">
            <a:spAutoFit/>
          </a:bodyPr>
          <a:lstStyle/>
          <a:p>
            <a:pPr algn="l"/>
            <a:r>
              <a:rPr lang="sv-SE" sz="1600" dirty="0" smtClean="0">
                <a:latin typeface="Tahoma" pitchFamily="34" charset="0"/>
              </a:rPr>
              <a:t>THUM</a:t>
            </a:r>
            <a:endParaRPr lang="sv-SE" sz="1600" b="1" dirty="0">
              <a:latin typeface="Tahoma" pitchFamily="34"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13" descr="V:\Land_Div\Piw\Lena\Raptor\PDS\Pictures\FBM_2180_Rosemount_mod.tif"/>
          <p:cNvPicPr>
            <a:picLocks noChangeAspect="1" noChangeArrowheads="1"/>
          </p:cNvPicPr>
          <p:nvPr/>
        </p:nvPicPr>
        <p:blipFill>
          <a:blip r:embed="rId4" cstate="print"/>
          <a:srcRect/>
          <a:stretch>
            <a:fillRect/>
          </a:stretch>
        </p:blipFill>
        <p:spPr bwMode="auto">
          <a:xfrm>
            <a:off x="3214688" y="3357563"/>
            <a:ext cx="3413125" cy="2857500"/>
          </a:xfrm>
          <a:prstGeom prst="rect">
            <a:avLst/>
          </a:prstGeom>
          <a:noFill/>
          <a:ln w="9525">
            <a:noFill/>
            <a:miter lim="800000"/>
            <a:headEnd/>
            <a:tailEnd/>
          </a:ln>
        </p:spPr>
      </p:pic>
      <p:sp>
        <p:nvSpPr>
          <p:cNvPr id="2" name="Title 1"/>
          <p:cNvSpPr>
            <a:spLocks noGrp="1"/>
          </p:cNvSpPr>
          <p:nvPr>
            <p:ph type="title"/>
          </p:nvPr>
        </p:nvSpPr>
        <p:spPr/>
        <p:txBody>
          <a:bodyPr/>
          <a:lstStyle/>
          <a:p>
            <a:pPr>
              <a:defRPr/>
            </a:pPr>
            <a:r>
              <a:rPr lang="sv-SE" dirty="0" smtClean="0"/>
              <a:t>2180 Field bus modem</a:t>
            </a:r>
          </a:p>
        </p:txBody>
      </p:sp>
      <p:sp>
        <p:nvSpPr>
          <p:cNvPr id="3077" name="Content Placeholder 2"/>
          <p:cNvSpPr>
            <a:spLocks noGrp="1"/>
          </p:cNvSpPr>
          <p:nvPr>
            <p:ph sz="half" idx="1"/>
          </p:nvPr>
        </p:nvSpPr>
        <p:spPr/>
        <p:txBody>
          <a:bodyPr/>
          <a:lstStyle/>
          <a:p>
            <a:r>
              <a:rPr lang="sv-SE" smtClean="0"/>
              <a:t>TRL2 to RS232 or USB converter</a:t>
            </a:r>
          </a:p>
          <a:p>
            <a:r>
              <a:rPr lang="sv-SE" smtClean="0"/>
              <a:t>Non EX proof</a:t>
            </a:r>
          </a:p>
          <a:p>
            <a:pPr lvl="1">
              <a:buFontTx/>
              <a:buNone/>
            </a:pPr>
            <a:endParaRPr lang="sv-SE" smtClean="0"/>
          </a:p>
          <a:p>
            <a:pPr lvl="1"/>
            <a:endParaRPr lang="sv-SE" smtClean="0"/>
          </a:p>
        </p:txBody>
      </p:sp>
      <p:sp>
        <p:nvSpPr>
          <p:cNvPr id="3078" name="Slide Number Placeholder 4"/>
          <p:cNvSpPr>
            <a:spLocks noGrp="1"/>
          </p:cNvSpPr>
          <p:nvPr>
            <p:ph type="sldNum" sz="quarter" idx="12"/>
          </p:nvPr>
        </p:nvSpPr>
        <p:spPr>
          <a:noFill/>
        </p:spPr>
        <p:txBody>
          <a:bodyPr/>
          <a:lstStyle/>
          <a:p>
            <a:fld id="{1F5EF3DA-6B95-4BA5-980C-A0040BBDA0F6}" type="slidenum">
              <a:rPr lang="en-US" smtClean="0">
                <a:latin typeface="Arial" pitchFamily="34" charset="0"/>
              </a:rPr>
              <a:pPr/>
              <a:t>22</a:t>
            </a:fld>
            <a:endParaRPr lang="en-US" smtClean="0">
              <a:latin typeface="Arial" pitchFamily="34" charset="0"/>
            </a:endParaRPr>
          </a:p>
        </p:txBody>
      </p:sp>
      <p:grpSp>
        <p:nvGrpSpPr>
          <p:cNvPr id="9" name="Group 8"/>
          <p:cNvGrpSpPr/>
          <p:nvPr/>
        </p:nvGrpSpPr>
        <p:grpSpPr>
          <a:xfrm>
            <a:off x="5148064" y="1196752"/>
            <a:ext cx="3825279" cy="2832219"/>
            <a:chOff x="841374" y="1206500"/>
            <a:chExt cx="6538938" cy="4841400"/>
          </a:xfrm>
        </p:grpSpPr>
        <p:graphicFrame>
          <p:nvGraphicFramePr>
            <p:cNvPr id="10" name="Object 50"/>
            <p:cNvGraphicFramePr>
              <a:graphicFrameLocks noChangeAspect="1"/>
            </p:cNvGraphicFramePr>
            <p:nvPr>
              <p:ph idx="1"/>
            </p:nvPr>
          </p:nvGraphicFramePr>
          <p:xfrm>
            <a:off x="841374" y="1206500"/>
            <a:ext cx="5422174" cy="3158604"/>
          </p:xfrm>
          <a:graphic>
            <a:graphicData uri="http://schemas.openxmlformats.org/presentationml/2006/ole">
              <p:oleObj spid="_x0000_s3075" name="Photo Editor Photo" r:id="rId5" imgW="16085714" imgH="9371429" progId="MSPhotoEd.3">
                <p:embed/>
              </p:oleObj>
            </a:graphicData>
          </a:graphic>
        </p:graphicFrame>
        <p:pic>
          <p:nvPicPr>
            <p:cNvPr id="11" name="Picture 51" descr="FBM 2180 copy"/>
            <p:cNvPicPr>
              <a:picLocks noChangeAspect="1" noChangeArrowheads="1"/>
            </p:cNvPicPr>
            <p:nvPr/>
          </p:nvPicPr>
          <p:blipFill>
            <a:blip r:embed="rId6" cstate="print"/>
            <a:srcRect/>
            <a:stretch>
              <a:fillRect/>
            </a:stretch>
          </p:blipFill>
          <p:spPr bwMode="auto">
            <a:xfrm>
              <a:off x="3923928" y="4149080"/>
              <a:ext cx="360040" cy="231791"/>
            </a:xfrm>
            <a:prstGeom prst="rect">
              <a:avLst/>
            </a:prstGeom>
            <a:noFill/>
            <a:ln w="9525">
              <a:noFill/>
              <a:miter lim="800000"/>
              <a:headEnd/>
              <a:tailEnd/>
            </a:ln>
          </p:spPr>
        </p:pic>
        <p:pic>
          <p:nvPicPr>
            <p:cNvPr id="12" name="Picture 5"/>
            <p:cNvPicPr>
              <a:picLocks noChangeAspect="1" noChangeArrowheads="1"/>
            </p:cNvPicPr>
            <p:nvPr/>
          </p:nvPicPr>
          <p:blipFill>
            <a:blip r:embed="rId7" cstate="print"/>
            <a:srcRect/>
            <a:stretch>
              <a:fillRect/>
            </a:stretch>
          </p:blipFill>
          <p:spPr bwMode="auto">
            <a:xfrm>
              <a:off x="5868144" y="4437112"/>
              <a:ext cx="1512168" cy="1610788"/>
            </a:xfrm>
            <a:prstGeom prst="rect">
              <a:avLst/>
            </a:prstGeom>
            <a:noFill/>
            <a:ln w="9525">
              <a:noFill/>
              <a:miter lim="800000"/>
              <a:headEnd/>
              <a:tailEnd/>
            </a:ln>
          </p:spPr>
        </p:pic>
        <p:cxnSp>
          <p:nvCxnSpPr>
            <p:cNvPr id="13" name="Straight Connector 12"/>
            <p:cNvCxnSpPr/>
            <p:nvPr/>
          </p:nvCxnSpPr>
          <p:spPr bwMode="auto">
            <a:xfrm rot="5400000">
              <a:off x="4716016" y="4077072"/>
              <a:ext cx="864096" cy="0"/>
            </a:xfrm>
            <a:prstGeom prst="line">
              <a:avLst/>
            </a:prstGeom>
            <a:noFill/>
            <a:ln w="14986" cap="flat" cmpd="sng" algn="ctr">
              <a:solidFill>
                <a:schemeClr val="bg2">
                  <a:lumMod val="75000"/>
                </a:schemeClr>
              </a:solidFill>
              <a:prstDash val="solid"/>
              <a:round/>
              <a:headEnd type="none" w="med" len="med"/>
              <a:tailEnd type="none" w="med" len="med"/>
            </a:ln>
            <a:effectLst/>
          </p:spPr>
        </p:cxnSp>
        <p:cxnSp>
          <p:nvCxnSpPr>
            <p:cNvPr id="14" name="Straight Connector 13"/>
            <p:cNvCxnSpPr/>
            <p:nvPr/>
          </p:nvCxnSpPr>
          <p:spPr bwMode="auto">
            <a:xfrm rot="10800000">
              <a:off x="5148064" y="4509120"/>
              <a:ext cx="1863824" cy="0"/>
            </a:xfrm>
            <a:prstGeom prst="line">
              <a:avLst/>
            </a:prstGeom>
            <a:noFill/>
            <a:ln w="14986" cap="flat" cmpd="sng" algn="ctr">
              <a:solidFill>
                <a:schemeClr val="bg2">
                  <a:lumMod val="75000"/>
                </a:schemeClr>
              </a:solidFill>
              <a:prstDash val="solid"/>
              <a:round/>
              <a:headEnd type="none" w="med" len="med"/>
              <a:tailEnd type="none" w="med" len="med"/>
            </a:ln>
            <a:effectLst/>
          </p:spPr>
        </p:cxnSp>
      </p:grpSp>
      <p:sp>
        <p:nvSpPr>
          <p:cNvPr id="3079" name="Oval 6"/>
          <p:cNvSpPr>
            <a:spLocks noChangeArrowheads="1"/>
          </p:cNvSpPr>
          <p:nvPr/>
        </p:nvSpPr>
        <p:spPr bwMode="auto">
          <a:xfrm>
            <a:off x="6876256" y="2780928"/>
            <a:ext cx="357188" cy="360040"/>
          </a:xfrm>
          <a:prstGeom prst="ellipse">
            <a:avLst/>
          </a:prstGeom>
          <a:noFill/>
          <a:ln w="25400" algn="ctr">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sv-SE" dirty="0" smtClean="0"/>
              <a:t>Rosemount TankMaster</a:t>
            </a:r>
          </a:p>
        </p:txBody>
      </p:sp>
      <p:sp>
        <p:nvSpPr>
          <p:cNvPr id="4100" name="Content Placeholder 4"/>
          <p:cNvSpPr>
            <a:spLocks noGrp="1"/>
          </p:cNvSpPr>
          <p:nvPr>
            <p:ph sz="half" idx="1"/>
          </p:nvPr>
        </p:nvSpPr>
        <p:spPr>
          <a:xfrm>
            <a:off x="571500" y="1206500"/>
            <a:ext cx="4432300" cy="4546600"/>
          </a:xfrm>
        </p:spPr>
        <p:txBody>
          <a:bodyPr/>
          <a:lstStyle/>
          <a:p>
            <a:r>
              <a:rPr lang="sv-SE" sz="2000" dirty="0" smtClean="0"/>
              <a:t>Rosemount TankMaster features:</a:t>
            </a:r>
          </a:p>
          <a:p>
            <a:pPr lvl="1"/>
            <a:r>
              <a:rPr lang="sv-SE" sz="1600" dirty="0" smtClean="0"/>
              <a:t>Easy to use</a:t>
            </a:r>
          </a:p>
          <a:p>
            <a:pPr lvl="1"/>
            <a:r>
              <a:rPr lang="sv-SE" sz="1600" dirty="0" smtClean="0"/>
              <a:t>API tables included</a:t>
            </a:r>
          </a:p>
          <a:p>
            <a:pPr lvl="1"/>
            <a:r>
              <a:rPr lang="sv-SE" sz="1600" dirty="0" smtClean="0"/>
              <a:t>Easily integrated with most host systems, ie DeltaV</a:t>
            </a:r>
          </a:p>
          <a:p>
            <a:pPr lvl="1"/>
            <a:r>
              <a:rPr lang="sv-SE" sz="1600" dirty="0" smtClean="0"/>
              <a:t>Customized views</a:t>
            </a:r>
          </a:p>
          <a:p>
            <a:pPr lvl="1"/>
            <a:r>
              <a:rPr lang="sv-SE" sz="1600" dirty="0" smtClean="0"/>
              <a:t>Easily translated to other languages</a:t>
            </a:r>
          </a:p>
          <a:p>
            <a:r>
              <a:rPr lang="sv-SE" sz="2000" dirty="0" smtClean="0"/>
              <a:t>TankMaster consists of</a:t>
            </a:r>
          </a:p>
          <a:p>
            <a:pPr lvl="1"/>
            <a:r>
              <a:rPr lang="sv-SE" sz="1800" dirty="0" smtClean="0"/>
              <a:t>WinSetup</a:t>
            </a:r>
          </a:p>
          <a:p>
            <a:pPr lvl="1"/>
            <a:r>
              <a:rPr lang="sv-SE" sz="1800" dirty="0" smtClean="0"/>
              <a:t>WinOpi</a:t>
            </a:r>
          </a:p>
          <a:p>
            <a:pPr lvl="1"/>
            <a:r>
              <a:rPr lang="sv-SE" sz="1800" dirty="0" smtClean="0"/>
              <a:t>WinView</a:t>
            </a:r>
          </a:p>
          <a:p>
            <a:pPr lvl="1"/>
            <a:r>
              <a:rPr lang="sv-SE" sz="1800" dirty="0" smtClean="0"/>
              <a:t>TankMaster.net</a:t>
            </a:r>
          </a:p>
          <a:p>
            <a:pPr>
              <a:buFont typeface="Wingdings" pitchFamily="2" charset="2"/>
              <a:buNone/>
            </a:pPr>
            <a:endParaRPr lang="sv-SE" sz="2000" dirty="0" smtClean="0"/>
          </a:p>
          <a:p>
            <a:pPr lvl="1"/>
            <a:endParaRPr lang="sv-SE" sz="1800" dirty="0" smtClean="0"/>
          </a:p>
        </p:txBody>
      </p:sp>
      <p:sp>
        <p:nvSpPr>
          <p:cNvPr id="4101" name="Slide Number Placeholder 3"/>
          <p:cNvSpPr>
            <a:spLocks noGrp="1"/>
          </p:cNvSpPr>
          <p:nvPr>
            <p:ph type="sldNum" sz="quarter" idx="12"/>
          </p:nvPr>
        </p:nvSpPr>
        <p:spPr>
          <a:noFill/>
        </p:spPr>
        <p:txBody>
          <a:bodyPr/>
          <a:lstStyle/>
          <a:p>
            <a:fld id="{26BDAA5F-6124-436D-BC96-ACE9EC1E03DC}" type="slidenum">
              <a:rPr lang="en-US" smtClean="0">
                <a:latin typeface="Arial" pitchFamily="34" charset="0"/>
              </a:rPr>
              <a:pPr/>
              <a:t>23</a:t>
            </a:fld>
            <a:endParaRPr lang="en-US" smtClean="0">
              <a:latin typeface="Arial" pitchFamily="34" charset="0"/>
            </a:endParaRPr>
          </a:p>
        </p:txBody>
      </p:sp>
      <p:pic>
        <p:nvPicPr>
          <p:cNvPr id="4104" name="Picture 9" descr="V:\Land_Div\Piw\Lena\Raptor\PDS\Pictures\Workspace.tif"/>
          <p:cNvPicPr>
            <a:picLocks noChangeAspect="1" noChangeArrowheads="1"/>
          </p:cNvPicPr>
          <p:nvPr/>
        </p:nvPicPr>
        <p:blipFill>
          <a:blip r:embed="rId4" cstate="print"/>
          <a:srcRect/>
          <a:stretch>
            <a:fillRect/>
          </a:stretch>
        </p:blipFill>
        <p:spPr bwMode="auto">
          <a:xfrm>
            <a:off x="4168775" y="3429000"/>
            <a:ext cx="871538" cy="2520950"/>
          </a:xfrm>
          <a:prstGeom prst="rect">
            <a:avLst/>
          </a:prstGeom>
          <a:noFill/>
          <a:ln w="9525">
            <a:noFill/>
            <a:miter lim="800000"/>
            <a:headEnd/>
            <a:tailEnd/>
          </a:ln>
        </p:spPr>
      </p:pic>
      <p:pic>
        <p:nvPicPr>
          <p:cNvPr id="4105" name="Picture 10" descr="I:\GSS\KURS\eLearning\Raptor System Overview\Bilder\Slide22\TMWinOpiWindow.tif"/>
          <p:cNvPicPr>
            <a:picLocks noChangeAspect="1" noChangeArrowheads="1"/>
          </p:cNvPicPr>
          <p:nvPr/>
        </p:nvPicPr>
        <p:blipFill>
          <a:blip r:embed="rId5" cstate="print"/>
          <a:srcRect/>
          <a:stretch>
            <a:fillRect/>
          </a:stretch>
        </p:blipFill>
        <p:spPr bwMode="auto">
          <a:xfrm>
            <a:off x="5003800" y="3429000"/>
            <a:ext cx="2808288" cy="2513013"/>
          </a:xfrm>
          <a:prstGeom prst="rect">
            <a:avLst/>
          </a:prstGeom>
          <a:noFill/>
          <a:ln w="9525">
            <a:noFill/>
            <a:miter lim="800000"/>
            <a:headEnd/>
            <a:tailEnd/>
          </a:ln>
        </p:spPr>
      </p:pic>
      <p:grpSp>
        <p:nvGrpSpPr>
          <p:cNvPr id="10" name="Group 9"/>
          <p:cNvGrpSpPr/>
          <p:nvPr/>
        </p:nvGrpSpPr>
        <p:grpSpPr>
          <a:xfrm>
            <a:off x="5148064" y="1196752"/>
            <a:ext cx="3825279" cy="2832219"/>
            <a:chOff x="841374" y="1206500"/>
            <a:chExt cx="6538938" cy="4841400"/>
          </a:xfrm>
        </p:grpSpPr>
        <p:graphicFrame>
          <p:nvGraphicFramePr>
            <p:cNvPr id="11" name="Object 50"/>
            <p:cNvGraphicFramePr>
              <a:graphicFrameLocks noChangeAspect="1"/>
            </p:cNvGraphicFramePr>
            <p:nvPr>
              <p:ph idx="1"/>
            </p:nvPr>
          </p:nvGraphicFramePr>
          <p:xfrm>
            <a:off x="841374" y="1206500"/>
            <a:ext cx="5422174" cy="3158604"/>
          </p:xfrm>
          <a:graphic>
            <a:graphicData uri="http://schemas.openxmlformats.org/presentationml/2006/ole">
              <p:oleObj spid="_x0000_s4099" name="Photo Editor Photo" r:id="rId6" imgW="16085714" imgH="9371429" progId="MSPhotoEd.3">
                <p:embed/>
              </p:oleObj>
            </a:graphicData>
          </a:graphic>
        </p:graphicFrame>
        <p:pic>
          <p:nvPicPr>
            <p:cNvPr id="12" name="Picture 51" descr="FBM 2180 copy"/>
            <p:cNvPicPr>
              <a:picLocks noChangeAspect="1" noChangeArrowheads="1"/>
            </p:cNvPicPr>
            <p:nvPr/>
          </p:nvPicPr>
          <p:blipFill>
            <a:blip r:embed="rId7" cstate="print"/>
            <a:srcRect/>
            <a:stretch>
              <a:fillRect/>
            </a:stretch>
          </p:blipFill>
          <p:spPr bwMode="auto">
            <a:xfrm>
              <a:off x="3923928" y="4149080"/>
              <a:ext cx="360040" cy="231791"/>
            </a:xfrm>
            <a:prstGeom prst="rect">
              <a:avLst/>
            </a:prstGeom>
            <a:noFill/>
            <a:ln w="9525">
              <a:noFill/>
              <a:miter lim="800000"/>
              <a:headEnd/>
              <a:tailEnd/>
            </a:ln>
          </p:spPr>
        </p:pic>
        <p:pic>
          <p:nvPicPr>
            <p:cNvPr id="13" name="Picture 5"/>
            <p:cNvPicPr>
              <a:picLocks noChangeAspect="1" noChangeArrowheads="1"/>
            </p:cNvPicPr>
            <p:nvPr/>
          </p:nvPicPr>
          <p:blipFill>
            <a:blip r:embed="rId8" cstate="print"/>
            <a:srcRect/>
            <a:stretch>
              <a:fillRect/>
            </a:stretch>
          </p:blipFill>
          <p:spPr bwMode="auto">
            <a:xfrm>
              <a:off x="5868144" y="4437112"/>
              <a:ext cx="1512168" cy="1610788"/>
            </a:xfrm>
            <a:prstGeom prst="rect">
              <a:avLst/>
            </a:prstGeom>
            <a:noFill/>
            <a:ln w="9525">
              <a:noFill/>
              <a:miter lim="800000"/>
              <a:headEnd/>
              <a:tailEnd/>
            </a:ln>
          </p:spPr>
        </p:pic>
        <p:cxnSp>
          <p:nvCxnSpPr>
            <p:cNvPr id="14" name="Straight Connector 13"/>
            <p:cNvCxnSpPr/>
            <p:nvPr/>
          </p:nvCxnSpPr>
          <p:spPr bwMode="auto">
            <a:xfrm rot="5400000">
              <a:off x="4716016" y="4077072"/>
              <a:ext cx="864096" cy="0"/>
            </a:xfrm>
            <a:prstGeom prst="line">
              <a:avLst/>
            </a:prstGeom>
            <a:noFill/>
            <a:ln w="14986" cap="flat" cmpd="sng" algn="ctr">
              <a:solidFill>
                <a:schemeClr val="bg2">
                  <a:lumMod val="75000"/>
                </a:schemeClr>
              </a:solidFill>
              <a:prstDash val="solid"/>
              <a:round/>
              <a:headEnd type="none" w="med" len="med"/>
              <a:tailEnd type="none" w="med" len="med"/>
            </a:ln>
            <a:effectLst/>
          </p:spPr>
        </p:cxnSp>
        <p:cxnSp>
          <p:nvCxnSpPr>
            <p:cNvPr id="15" name="Straight Connector 14"/>
            <p:cNvCxnSpPr/>
            <p:nvPr/>
          </p:nvCxnSpPr>
          <p:spPr bwMode="auto">
            <a:xfrm rot="10800000">
              <a:off x="5148064" y="4509120"/>
              <a:ext cx="1863824" cy="0"/>
            </a:xfrm>
            <a:prstGeom prst="line">
              <a:avLst/>
            </a:prstGeom>
            <a:noFill/>
            <a:ln w="14986" cap="flat" cmpd="sng" algn="ctr">
              <a:solidFill>
                <a:schemeClr val="bg2">
                  <a:lumMod val="75000"/>
                </a:schemeClr>
              </a:solidFill>
              <a:prstDash val="solid"/>
              <a:round/>
              <a:headEnd type="none" w="med" len="med"/>
              <a:tailEnd type="none" w="med" len="med"/>
            </a:ln>
            <a:effectLst/>
          </p:spPr>
        </p:cxnSp>
      </p:grpSp>
      <p:sp>
        <p:nvSpPr>
          <p:cNvPr id="4102" name="Oval 8"/>
          <p:cNvSpPr>
            <a:spLocks noChangeArrowheads="1"/>
          </p:cNvSpPr>
          <p:nvPr/>
        </p:nvSpPr>
        <p:spPr bwMode="auto">
          <a:xfrm>
            <a:off x="5868144" y="2492896"/>
            <a:ext cx="703262" cy="642937"/>
          </a:xfrm>
          <a:prstGeom prst="ellipse">
            <a:avLst/>
          </a:prstGeom>
          <a:noFill/>
          <a:ln w="25400" algn="ctr">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6" descr="I:\GSS\KURS\eLearning\Raptor System Overview\Bilder\Slide16\config_wireless.jpg"/>
          <p:cNvPicPr>
            <a:picLocks noChangeAspect="1" noChangeArrowheads="1"/>
          </p:cNvPicPr>
          <p:nvPr/>
        </p:nvPicPr>
        <p:blipFill>
          <a:blip r:embed="rId3" cstate="print"/>
          <a:srcRect/>
          <a:stretch>
            <a:fillRect/>
          </a:stretch>
        </p:blipFill>
        <p:spPr bwMode="auto">
          <a:xfrm>
            <a:off x="4486275" y="1704975"/>
            <a:ext cx="4478338" cy="3884613"/>
          </a:xfrm>
          <a:prstGeom prst="rect">
            <a:avLst/>
          </a:prstGeom>
          <a:noFill/>
          <a:ln w="9525">
            <a:noFill/>
            <a:miter lim="800000"/>
            <a:headEnd/>
            <a:tailEnd/>
          </a:ln>
        </p:spPr>
      </p:pic>
      <p:sp>
        <p:nvSpPr>
          <p:cNvPr id="6" name="Title 5"/>
          <p:cNvSpPr>
            <a:spLocks noGrp="1"/>
          </p:cNvSpPr>
          <p:nvPr>
            <p:ph type="title"/>
          </p:nvPr>
        </p:nvSpPr>
        <p:spPr/>
        <p:txBody>
          <a:bodyPr/>
          <a:lstStyle/>
          <a:p>
            <a:pPr>
              <a:defRPr/>
            </a:pPr>
            <a:r>
              <a:rPr lang="sv-SE" dirty="0" smtClean="0"/>
              <a:t>Wireless Tank Gauging</a:t>
            </a:r>
          </a:p>
        </p:txBody>
      </p:sp>
      <p:sp>
        <p:nvSpPr>
          <p:cNvPr id="36868" name="Slide Number Placeholder 4"/>
          <p:cNvSpPr>
            <a:spLocks noGrp="1"/>
          </p:cNvSpPr>
          <p:nvPr>
            <p:ph type="sldNum" sz="quarter" idx="12"/>
          </p:nvPr>
        </p:nvSpPr>
        <p:spPr>
          <a:noFill/>
        </p:spPr>
        <p:txBody>
          <a:bodyPr/>
          <a:lstStyle/>
          <a:p>
            <a:fld id="{145F577C-7AA5-4C8D-93AD-46D1621ABAAD}" type="slidenum">
              <a:rPr lang="en-US" smtClean="0">
                <a:latin typeface="Arial" pitchFamily="34" charset="0"/>
              </a:rPr>
              <a:pPr/>
              <a:t>24</a:t>
            </a:fld>
            <a:endParaRPr lang="en-US" smtClean="0">
              <a:latin typeface="Arial" pitchFamily="34" charset="0"/>
            </a:endParaRPr>
          </a:p>
        </p:txBody>
      </p:sp>
      <p:sp>
        <p:nvSpPr>
          <p:cNvPr id="36869" name="Content Placeholder 6"/>
          <p:cNvSpPr>
            <a:spLocks noGrp="1"/>
          </p:cNvSpPr>
          <p:nvPr>
            <p:ph sz="half" idx="1"/>
          </p:nvPr>
        </p:nvSpPr>
        <p:spPr>
          <a:xfrm>
            <a:off x="571500" y="1206500"/>
            <a:ext cx="5872708" cy="4546600"/>
          </a:xfrm>
        </p:spPr>
        <p:txBody>
          <a:bodyPr/>
          <a:lstStyle/>
          <a:p>
            <a:r>
              <a:rPr lang="sv-SE" sz="2400" dirty="0" smtClean="0"/>
              <a:t>Emerson’s Smart Wireless solution</a:t>
            </a:r>
          </a:p>
          <a:p>
            <a:pPr lvl="1"/>
            <a:r>
              <a:rPr lang="sv-SE" sz="2000" dirty="0" smtClean="0"/>
              <a:t>IEC 62591 (</a:t>
            </a:r>
            <a:r>
              <a:rPr lang="sv-SE" sz="2000" i="1" dirty="0" smtClean="0"/>
              <a:t>Wireless</a:t>
            </a:r>
            <a:r>
              <a:rPr lang="sv-SE" sz="2000" dirty="0" smtClean="0"/>
              <a:t>HART)</a:t>
            </a:r>
          </a:p>
          <a:p>
            <a:pPr lvl="1"/>
            <a:r>
              <a:rPr lang="sv-SE" sz="2000" dirty="0" smtClean="0"/>
              <a:t>Easy to install</a:t>
            </a:r>
          </a:p>
          <a:p>
            <a:pPr lvl="1"/>
            <a:r>
              <a:rPr lang="sv-SE" sz="2000" dirty="0" smtClean="0"/>
              <a:t>Reliable</a:t>
            </a:r>
          </a:p>
          <a:p>
            <a:pPr lvl="1"/>
            <a:r>
              <a:rPr lang="sv-SE" sz="2000" dirty="0" smtClean="0"/>
              <a:t>Encrypted</a:t>
            </a:r>
          </a:p>
          <a:p>
            <a:r>
              <a:rPr lang="sv-SE" sz="2400" dirty="0" smtClean="0"/>
              <a:t>Connect remotely located </a:t>
            </a:r>
            <a:br>
              <a:rPr lang="sv-SE" sz="2400" dirty="0" smtClean="0"/>
            </a:br>
            <a:r>
              <a:rPr lang="sv-SE" sz="2400" dirty="0" smtClean="0"/>
              <a:t>tanks</a:t>
            </a:r>
          </a:p>
          <a:p>
            <a:r>
              <a:rPr lang="sv-SE" sz="2400" dirty="0" smtClean="0"/>
              <a:t>Combine Wireless and </a:t>
            </a:r>
            <a:br>
              <a:rPr lang="sv-SE" sz="2400" dirty="0" smtClean="0"/>
            </a:br>
            <a:r>
              <a:rPr lang="sv-SE" sz="2400" dirty="0" smtClean="0"/>
              <a:t>Wired systems</a:t>
            </a:r>
          </a:p>
        </p:txBody>
      </p:sp>
      <p:sp>
        <p:nvSpPr>
          <p:cNvPr id="7" name="TextBox 6"/>
          <p:cNvSpPr txBox="1"/>
          <p:nvPr/>
        </p:nvSpPr>
        <p:spPr>
          <a:xfrm>
            <a:off x="7451725" y="1700213"/>
            <a:ext cx="1404938" cy="246062"/>
          </a:xfrm>
          <a:prstGeom prst="rect">
            <a:avLst/>
          </a:prstGeom>
          <a:noFill/>
        </p:spPr>
        <p:txBody>
          <a:bodyPr>
            <a:spAutoFit/>
          </a:bodyPr>
          <a:lstStyle/>
          <a:p>
            <a:pPr algn="l">
              <a:defRPr/>
            </a:pPr>
            <a:r>
              <a:rPr lang="sv-SE" sz="1000" b="0" dirty="0">
                <a:latin typeface="+mn-lt"/>
              </a:rPr>
              <a:t>Control room</a:t>
            </a:r>
          </a:p>
        </p:txBody>
      </p:sp>
      <p:sp>
        <p:nvSpPr>
          <p:cNvPr id="8" name="TextBox 7"/>
          <p:cNvSpPr txBox="1"/>
          <p:nvPr/>
        </p:nvSpPr>
        <p:spPr>
          <a:xfrm>
            <a:off x="6011863" y="1700213"/>
            <a:ext cx="1404937" cy="246062"/>
          </a:xfrm>
          <a:prstGeom prst="rect">
            <a:avLst/>
          </a:prstGeom>
          <a:noFill/>
        </p:spPr>
        <p:txBody>
          <a:bodyPr>
            <a:spAutoFit/>
          </a:bodyPr>
          <a:lstStyle/>
          <a:p>
            <a:pPr algn="r">
              <a:defRPr/>
            </a:pPr>
            <a:r>
              <a:rPr lang="sv-SE" sz="1000" dirty="0">
                <a:latin typeface="+mn-lt"/>
              </a:rPr>
              <a:t>Field</a:t>
            </a:r>
          </a:p>
        </p:txBody>
      </p:sp>
      <p:sp>
        <p:nvSpPr>
          <p:cNvPr id="9" name="TextBox 8"/>
          <p:cNvSpPr txBox="1"/>
          <p:nvPr/>
        </p:nvSpPr>
        <p:spPr>
          <a:xfrm>
            <a:off x="7524750" y="2597150"/>
            <a:ext cx="1079500" cy="400050"/>
          </a:xfrm>
          <a:prstGeom prst="rect">
            <a:avLst/>
          </a:prstGeom>
          <a:noFill/>
        </p:spPr>
        <p:txBody>
          <a:bodyPr>
            <a:spAutoFit/>
          </a:bodyPr>
          <a:lstStyle/>
          <a:p>
            <a:pPr algn="l">
              <a:defRPr/>
            </a:pPr>
            <a:r>
              <a:rPr lang="sv-SE" sz="1000" b="0" dirty="0">
                <a:latin typeface="+mn-lt"/>
              </a:rPr>
              <a:t>Smart Wireless Gateway</a:t>
            </a:r>
          </a:p>
        </p:txBody>
      </p:sp>
      <p:sp>
        <p:nvSpPr>
          <p:cNvPr id="10" name="TextBox 9"/>
          <p:cNvSpPr txBox="1"/>
          <p:nvPr/>
        </p:nvSpPr>
        <p:spPr>
          <a:xfrm>
            <a:off x="7451725" y="3213100"/>
            <a:ext cx="1081088" cy="554038"/>
          </a:xfrm>
          <a:prstGeom prst="rect">
            <a:avLst/>
          </a:prstGeom>
          <a:noFill/>
        </p:spPr>
        <p:txBody>
          <a:bodyPr>
            <a:spAutoFit/>
          </a:bodyPr>
          <a:lstStyle/>
          <a:p>
            <a:pPr algn="r">
              <a:defRPr/>
            </a:pPr>
            <a:r>
              <a:rPr lang="sv-SE" sz="1000" b="0" dirty="0">
                <a:latin typeface="+mn-lt"/>
              </a:rPr>
              <a:t>TankMaster for inventory management</a:t>
            </a:r>
          </a:p>
        </p:txBody>
      </p:sp>
      <p:sp>
        <p:nvSpPr>
          <p:cNvPr id="11" name="TextBox 10"/>
          <p:cNvSpPr txBox="1"/>
          <p:nvPr/>
        </p:nvSpPr>
        <p:spPr>
          <a:xfrm>
            <a:off x="7380288" y="3860800"/>
            <a:ext cx="1152525" cy="554038"/>
          </a:xfrm>
          <a:prstGeom prst="rect">
            <a:avLst/>
          </a:prstGeom>
          <a:noFill/>
        </p:spPr>
        <p:txBody>
          <a:bodyPr>
            <a:spAutoFit/>
          </a:bodyPr>
          <a:lstStyle/>
          <a:p>
            <a:pPr algn="r">
              <a:defRPr/>
            </a:pPr>
            <a:r>
              <a:rPr lang="sv-SE" sz="1000" b="0" dirty="0">
                <a:latin typeface="+mn-lt"/>
              </a:rPr>
              <a:t>2160 Field Communication Unit</a:t>
            </a:r>
          </a:p>
        </p:txBody>
      </p:sp>
      <p:pic>
        <p:nvPicPr>
          <p:cNvPr id="36875" name="Picture 3" descr="I:\GSS\KURS\eLearning\Raptor System Overview\Bilder\Slide15\WirelessHART_loggo.jpg"/>
          <p:cNvPicPr>
            <a:picLocks noChangeAspect="1" noChangeArrowheads="1"/>
          </p:cNvPicPr>
          <p:nvPr/>
        </p:nvPicPr>
        <p:blipFill>
          <a:blip r:embed="rId4" cstate="print"/>
          <a:srcRect/>
          <a:stretch>
            <a:fillRect/>
          </a:stretch>
        </p:blipFill>
        <p:spPr bwMode="auto">
          <a:xfrm>
            <a:off x="4298950" y="5419725"/>
            <a:ext cx="1425575" cy="160338"/>
          </a:xfrm>
          <a:prstGeom prst="rect">
            <a:avLst/>
          </a:prstGeom>
          <a:noFill/>
          <a:ln w="9525">
            <a:noFill/>
            <a:miter lim="800000"/>
            <a:headEnd/>
            <a:tailEnd/>
          </a:ln>
        </p:spPr>
      </p:pic>
      <p:pic>
        <p:nvPicPr>
          <p:cNvPr id="36876" name="Picture 2" descr="I:\GSS\KURS\eLearning\Raptor System Overview\Bilder\Slide15\IEC_logo.tif"/>
          <p:cNvPicPr>
            <a:picLocks noChangeAspect="1" noChangeArrowheads="1"/>
          </p:cNvPicPr>
          <p:nvPr/>
        </p:nvPicPr>
        <p:blipFill>
          <a:blip r:embed="rId5" cstate="print"/>
          <a:srcRect/>
          <a:stretch>
            <a:fillRect/>
          </a:stretch>
        </p:blipFill>
        <p:spPr bwMode="auto">
          <a:xfrm>
            <a:off x="4822825" y="5013325"/>
            <a:ext cx="377825" cy="3825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6" descr="I:\GSS\KURS\eLearning\Raptor System Overview\Bilder\Slide16\config_wireless.jpg"/>
          <p:cNvPicPr>
            <a:picLocks noChangeAspect="1" noChangeArrowheads="1"/>
          </p:cNvPicPr>
          <p:nvPr/>
        </p:nvPicPr>
        <p:blipFill>
          <a:blip r:embed="rId3" cstate="print"/>
          <a:srcRect/>
          <a:stretch>
            <a:fillRect/>
          </a:stretch>
        </p:blipFill>
        <p:spPr bwMode="auto">
          <a:xfrm>
            <a:off x="6054725" y="1125538"/>
            <a:ext cx="2909888" cy="2522537"/>
          </a:xfrm>
          <a:prstGeom prst="rect">
            <a:avLst/>
          </a:prstGeom>
          <a:noFill/>
          <a:ln w="9525">
            <a:noFill/>
            <a:miter lim="800000"/>
            <a:headEnd/>
            <a:tailEnd/>
          </a:ln>
        </p:spPr>
      </p:pic>
      <p:sp>
        <p:nvSpPr>
          <p:cNvPr id="37891" name="Content Placeholder 5"/>
          <p:cNvSpPr>
            <a:spLocks noGrp="1"/>
          </p:cNvSpPr>
          <p:nvPr>
            <p:ph sz="half" idx="1"/>
          </p:nvPr>
        </p:nvSpPr>
        <p:spPr>
          <a:xfrm>
            <a:off x="571500" y="1206500"/>
            <a:ext cx="4572000" cy="4546600"/>
          </a:xfrm>
        </p:spPr>
        <p:txBody>
          <a:bodyPr/>
          <a:lstStyle/>
          <a:p>
            <a:r>
              <a:rPr lang="sv-SE" sz="2400" dirty="0" smtClean="0"/>
              <a:t>Smart Wireless Gateway</a:t>
            </a:r>
          </a:p>
          <a:p>
            <a:pPr lvl="1"/>
            <a:r>
              <a:rPr lang="sv-SE" sz="2000" dirty="0" smtClean="0"/>
              <a:t>Network manager</a:t>
            </a:r>
          </a:p>
          <a:p>
            <a:pPr lvl="1"/>
            <a:r>
              <a:rPr lang="sv-SE" sz="2000" dirty="0" smtClean="0"/>
              <a:t>Connects WirelessHART with any host system</a:t>
            </a:r>
          </a:p>
          <a:p>
            <a:pPr lvl="1"/>
            <a:r>
              <a:rPr lang="sv-SE" sz="2000" dirty="0" smtClean="0"/>
              <a:t>Up to 100 nodes</a:t>
            </a:r>
          </a:p>
          <a:p>
            <a:pPr lvl="1"/>
            <a:r>
              <a:rPr lang="sv-SE" sz="2000" dirty="0" smtClean="0"/>
              <a:t>Configured via AMS</a:t>
            </a:r>
          </a:p>
          <a:p>
            <a:pPr lvl="1">
              <a:buFontTx/>
              <a:buNone/>
            </a:pPr>
            <a:endParaRPr lang="sv-SE" sz="1800" dirty="0" smtClean="0"/>
          </a:p>
        </p:txBody>
      </p:sp>
      <p:sp>
        <p:nvSpPr>
          <p:cNvPr id="5" name="Title 4"/>
          <p:cNvSpPr>
            <a:spLocks noGrp="1"/>
          </p:cNvSpPr>
          <p:nvPr>
            <p:ph type="title"/>
          </p:nvPr>
        </p:nvSpPr>
        <p:spPr/>
        <p:txBody>
          <a:bodyPr/>
          <a:lstStyle/>
          <a:p>
            <a:pPr>
              <a:defRPr/>
            </a:pPr>
            <a:r>
              <a:rPr lang="sv-SE" dirty="0" smtClean="0"/>
              <a:t>Smart Wireless Gateway</a:t>
            </a:r>
            <a:endParaRPr lang="sv-SE" dirty="0"/>
          </a:p>
        </p:txBody>
      </p:sp>
      <p:sp>
        <p:nvSpPr>
          <p:cNvPr id="37893" name="Slide Number Placeholder 3"/>
          <p:cNvSpPr>
            <a:spLocks noGrp="1"/>
          </p:cNvSpPr>
          <p:nvPr>
            <p:ph type="sldNum" sz="quarter" idx="12"/>
          </p:nvPr>
        </p:nvSpPr>
        <p:spPr>
          <a:noFill/>
        </p:spPr>
        <p:txBody>
          <a:bodyPr/>
          <a:lstStyle/>
          <a:p>
            <a:fld id="{4A134762-129A-4E60-BCE8-341644442248}" type="slidenum">
              <a:rPr lang="en-US" smtClean="0">
                <a:latin typeface="Arial" pitchFamily="34" charset="0"/>
              </a:rPr>
              <a:pPr/>
              <a:t>25</a:t>
            </a:fld>
            <a:endParaRPr lang="en-US" smtClean="0">
              <a:latin typeface="Arial" pitchFamily="34" charset="0"/>
            </a:endParaRPr>
          </a:p>
        </p:txBody>
      </p:sp>
      <p:sp>
        <p:nvSpPr>
          <p:cNvPr id="37894" name="Oval 9"/>
          <p:cNvSpPr>
            <a:spLocks noChangeArrowheads="1"/>
          </p:cNvSpPr>
          <p:nvPr/>
        </p:nvSpPr>
        <p:spPr bwMode="auto">
          <a:xfrm>
            <a:off x="7888288" y="1847850"/>
            <a:ext cx="428625" cy="428625"/>
          </a:xfrm>
          <a:prstGeom prst="ellipse">
            <a:avLst/>
          </a:prstGeom>
          <a:noFill/>
          <a:ln w="25400" algn="ctr">
            <a:solidFill>
              <a:schemeClr val="accent2"/>
            </a:solidFill>
            <a:round/>
            <a:headEnd/>
            <a:tailEnd/>
          </a:ln>
        </p:spPr>
        <p:txBody>
          <a:bodyPr wrap="none" anchor="ctr"/>
          <a:lstStyle/>
          <a:p>
            <a:endParaRPr lang="sv-SE"/>
          </a:p>
        </p:txBody>
      </p:sp>
      <p:pic>
        <p:nvPicPr>
          <p:cNvPr id="37895" name="Picture 8" descr="\\rosewire.rtc.na.emersonprocess.com\americas-2\Product_Photo_Library\3420\3420_2covers_Open_L.png"/>
          <p:cNvPicPr>
            <a:picLocks noChangeAspect="1" noChangeArrowheads="1"/>
          </p:cNvPicPr>
          <p:nvPr/>
        </p:nvPicPr>
        <p:blipFill>
          <a:blip r:embed="rId4" cstate="print"/>
          <a:srcRect/>
          <a:stretch>
            <a:fillRect/>
          </a:stretch>
        </p:blipFill>
        <p:spPr bwMode="auto">
          <a:xfrm>
            <a:off x="1976438" y="3860800"/>
            <a:ext cx="2794000" cy="2211388"/>
          </a:xfrm>
          <a:prstGeom prst="rect">
            <a:avLst/>
          </a:prstGeom>
          <a:noFill/>
          <a:ln w="9525">
            <a:noFill/>
            <a:miter lim="800000"/>
            <a:headEnd/>
            <a:tailEnd/>
          </a:ln>
        </p:spPr>
      </p:pic>
      <p:pic>
        <p:nvPicPr>
          <p:cNvPr id="37896" name="Picture 9" descr="I:\GSS\KURS\eLearning\Raptor System Overview\Bilder\Slide16\Gateway.jpg"/>
          <p:cNvPicPr>
            <a:picLocks noChangeAspect="1" noChangeArrowheads="1"/>
          </p:cNvPicPr>
          <p:nvPr/>
        </p:nvPicPr>
        <p:blipFill>
          <a:blip r:embed="rId5" cstate="print"/>
          <a:srcRect/>
          <a:stretch>
            <a:fillRect/>
          </a:stretch>
        </p:blipFill>
        <p:spPr bwMode="auto">
          <a:xfrm>
            <a:off x="5219700" y="3411538"/>
            <a:ext cx="1881188" cy="2743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6" descr="I:\GSS\KURS\eLearning\Raptor System Overview\Bilder\Slide16\config_wireless.jpg"/>
          <p:cNvPicPr>
            <a:picLocks noChangeAspect="1" noChangeArrowheads="1"/>
          </p:cNvPicPr>
          <p:nvPr/>
        </p:nvPicPr>
        <p:blipFill>
          <a:blip r:embed="rId3" cstate="print"/>
          <a:srcRect/>
          <a:stretch>
            <a:fillRect/>
          </a:stretch>
        </p:blipFill>
        <p:spPr bwMode="auto">
          <a:xfrm>
            <a:off x="6054725" y="1125538"/>
            <a:ext cx="2909888" cy="2522537"/>
          </a:xfrm>
          <a:prstGeom prst="rect">
            <a:avLst/>
          </a:prstGeom>
          <a:noFill/>
          <a:ln w="9525">
            <a:noFill/>
            <a:miter lim="800000"/>
            <a:headEnd/>
            <a:tailEnd/>
          </a:ln>
        </p:spPr>
      </p:pic>
      <p:sp>
        <p:nvSpPr>
          <p:cNvPr id="2" name="Title 1"/>
          <p:cNvSpPr>
            <a:spLocks noGrp="1"/>
          </p:cNvSpPr>
          <p:nvPr>
            <p:ph type="title"/>
          </p:nvPr>
        </p:nvSpPr>
        <p:spPr/>
        <p:txBody>
          <a:bodyPr/>
          <a:lstStyle/>
          <a:p>
            <a:pPr>
              <a:defRPr/>
            </a:pPr>
            <a:r>
              <a:rPr lang="sv-SE" dirty="0" smtClean="0"/>
              <a:t>Smart Wireless THUM adapter</a:t>
            </a:r>
            <a:endParaRPr lang="sv-SE" dirty="0"/>
          </a:p>
        </p:txBody>
      </p:sp>
      <p:sp>
        <p:nvSpPr>
          <p:cNvPr id="38916" name="Content Placeholder 11"/>
          <p:cNvSpPr>
            <a:spLocks noGrp="1"/>
          </p:cNvSpPr>
          <p:nvPr>
            <p:ph sz="half" idx="1"/>
          </p:nvPr>
        </p:nvSpPr>
        <p:spPr>
          <a:xfrm>
            <a:off x="571500" y="1206500"/>
            <a:ext cx="4792663" cy="4546600"/>
          </a:xfrm>
        </p:spPr>
        <p:txBody>
          <a:bodyPr/>
          <a:lstStyle/>
          <a:p>
            <a:r>
              <a:rPr lang="sv-SE" sz="2400" dirty="0" smtClean="0"/>
              <a:t>IEC 62951 (</a:t>
            </a:r>
            <a:r>
              <a:rPr lang="sv-SE" sz="2400" i="1" dirty="0" smtClean="0"/>
              <a:t>Wireless</a:t>
            </a:r>
            <a:r>
              <a:rPr lang="sv-SE" sz="2400" dirty="0" smtClean="0"/>
              <a:t>HART</a:t>
            </a:r>
            <a:r>
              <a:rPr lang="sv-SE" sz="2400" baseline="30000" dirty="0" smtClean="0"/>
              <a:t>TM) </a:t>
            </a:r>
            <a:r>
              <a:rPr lang="sv-SE" sz="2400" dirty="0" smtClean="0"/>
              <a:t>Interface to Tank Hub, Rex and Pro</a:t>
            </a:r>
          </a:p>
          <a:p>
            <a:r>
              <a:rPr lang="sv-SE" sz="2400" dirty="0" smtClean="0"/>
              <a:t>Transmit up to 16 variables and status</a:t>
            </a:r>
          </a:p>
          <a:p>
            <a:r>
              <a:rPr lang="sv-SE" sz="2400" dirty="0" smtClean="0"/>
              <a:t>Advanced configuration and Diagnostics</a:t>
            </a:r>
          </a:p>
          <a:p>
            <a:r>
              <a:rPr lang="sv-SE" sz="2400" dirty="0" smtClean="0"/>
              <a:t>Configured via </a:t>
            </a:r>
          </a:p>
          <a:p>
            <a:pPr lvl="1"/>
            <a:r>
              <a:rPr lang="sv-SE" sz="2000" dirty="0" smtClean="0"/>
              <a:t>AMS Wireless Configurator</a:t>
            </a:r>
          </a:p>
          <a:p>
            <a:pPr lvl="1"/>
            <a:r>
              <a:rPr lang="sv-SE" sz="2000" dirty="0" smtClean="0"/>
              <a:t>375/475 Field communicator</a:t>
            </a:r>
          </a:p>
          <a:p>
            <a:endParaRPr lang="sv-SE" sz="2400" dirty="0" smtClean="0"/>
          </a:p>
        </p:txBody>
      </p:sp>
      <p:sp>
        <p:nvSpPr>
          <p:cNvPr id="38917" name="Slide Number Placeholder 3"/>
          <p:cNvSpPr>
            <a:spLocks noGrp="1"/>
          </p:cNvSpPr>
          <p:nvPr>
            <p:ph type="sldNum" sz="quarter" idx="12"/>
          </p:nvPr>
        </p:nvSpPr>
        <p:spPr>
          <a:noFill/>
        </p:spPr>
        <p:txBody>
          <a:bodyPr/>
          <a:lstStyle/>
          <a:p>
            <a:fld id="{445F9369-4AFF-4DB3-AFBD-22D96B613A3A}" type="slidenum">
              <a:rPr lang="en-US" smtClean="0">
                <a:latin typeface="Arial" pitchFamily="34" charset="0"/>
              </a:rPr>
              <a:pPr/>
              <a:t>26</a:t>
            </a:fld>
            <a:endParaRPr lang="en-US" smtClean="0">
              <a:latin typeface="Arial" pitchFamily="34" charset="0"/>
            </a:endParaRPr>
          </a:p>
        </p:txBody>
      </p:sp>
      <p:sp>
        <p:nvSpPr>
          <p:cNvPr id="38918" name="Oval 7"/>
          <p:cNvSpPr>
            <a:spLocks noChangeArrowheads="1"/>
          </p:cNvSpPr>
          <p:nvPr/>
        </p:nvSpPr>
        <p:spPr bwMode="auto">
          <a:xfrm>
            <a:off x="7015163" y="2125663"/>
            <a:ext cx="276225" cy="276225"/>
          </a:xfrm>
          <a:prstGeom prst="ellipse">
            <a:avLst/>
          </a:prstGeom>
          <a:noFill/>
          <a:ln w="25400" algn="ctr">
            <a:solidFill>
              <a:schemeClr val="accent2"/>
            </a:solidFill>
            <a:round/>
            <a:headEnd/>
            <a:tailEnd/>
          </a:ln>
        </p:spPr>
        <p:txBody>
          <a:bodyPr wrap="none" anchor="ctr"/>
          <a:lstStyle/>
          <a:p>
            <a:endParaRPr lang="sv-SE"/>
          </a:p>
        </p:txBody>
      </p:sp>
      <p:sp>
        <p:nvSpPr>
          <p:cNvPr id="38919" name="Oval 8"/>
          <p:cNvSpPr>
            <a:spLocks noChangeArrowheads="1"/>
          </p:cNvSpPr>
          <p:nvPr/>
        </p:nvSpPr>
        <p:spPr bwMode="auto">
          <a:xfrm>
            <a:off x="6515100" y="1982788"/>
            <a:ext cx="276225" cy="276225"/>
          </a:xfrm>
          <a:prstGeom prst="ellipse">
            <a:avLst/>
          </a:prstGeom>
          <a:noFill/>
          <a:ln w="25400" algn="ctr">
            <a:solidFill>
              <a:schemeClr val="accent2"/>
            </a:solidFill>
            <a:round/>
            <a:headEnd/>
            <a:tailEnd/>
          </a:ln>
        </p:spPr>
        <p:txBody>
          <a:bodyPr wrap="none" anchor="ctr"/>
          <a:lstStyle/>
          <a:p>
            <a:endParaRPr lang="sv-SE"/>
          </a:p>
        </p:txBody>
      </p:sp>
      <p:sp>
        <p:nvSpPr>
          <p:cNvPr id="38920" name="Oval 9"/>
          <p:cNvSpPr>
            <a:spLocks noChangeArrowheads="1"/>
          </p:cNvSpPr>
          <p:nvPr/>
        </p:nvSpPr>
        <p:spPr bwMode="auto">
          <a:xfrm>
            <a:off x="6300788" y="1481138"/>
            <a:ext cx="276225" cy="276225"/>
          </a:xfrm>
          <a:prstGeom prst="ellipse">
            <a:avLst/>
          </a:prstGeom>
          <a:noFill/>
          <a:ln w="25400" algn="ctr">
            <a:solidFill>
              <a:schemeClr val="accent2"/>
            </a:solidFill>
            <a:round/>
            <a:headEnd/>
            <a:tailEnd/>
          </a:ln>
        </p:spPr>
        <p:txBody>
          <a:bodyPr wrap="none" anchor="ctr"/>
          <a:lstStyle/>
          <a:p>
            <a:endParaRPr lang="sv-SE"/>
          </a:p>
        </p:txBody>
      </p:sp>
      <p:sp>
        <p:nvSpPr>
          <p:cNvPr id="38921" name="Oval 10"/>
          <p:cNvSpPr>
            <a:spLocks noChangeArrowheads="1"/>
          </p:cNvSpPr>
          <p:nvPr/>
        </p:nvSpPr>
        <p:spPr bwMode="auto">
          <a:xfrm>
            <a:off x="7015163" y="1125538"/>
            <a:ext cx="276225" cy="276225"/>
          </a:xfrm>
          <a:prstGeom prst="ellipse">
            <a:avLst/>
          </a:prstGeom>
          <a:noFill/>
          <a:ln w="25400" algn="ctr">
            <a:solidFill>
              <a:schemeClr val="accent2"/>
            </a:solidFill>
            <a:round/>
            <a:headEnd/>
            <a:tailEnd/>
          </a:ln>
        </p:spPr>
        <p:txBody>
          <a:bodyPr wrap="none" anchor="ctr"/>
          <a:lstStyle/>
          <a:p>
            <a:endParaRPr lang="sv-SE"/>
          </a:p>
        </p:txBody>
      </p:sp>
      <p:pic>
        <p:nvPicPr>
          <p:cNvPr id="38922" name="Picture 11" descr="I:\GSS\KURS\eLearning\Raptor System Overview\Bilder\Slide16\THUM.jpg"/>
          <p:cNvPicPr>
            <a:picLocks noChangeAspect="1" noChangeArrowheads="1"/>
          </p:cNvPicPr>
          <p:nvPr/>
        </p:nvPicPr>
        <p:blipFill>
          <a:blip r:embed="rId4" cstate="print"/>
          <a:srcRect/>
          <a:stretch>
            <a:fillRect/>
          </a:stretch>
        </p:blipFill>
        <p:spPr bwMode="auto">
          <a:xfrm>
            <a:off x="4866481" y="3213100"/>
            <a:ext cx="2009775" cy="31035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9"/>
          <p:cNvSpPr>
            <a:spLocks noGrp="1"/>
          </p:cNvSpPr>
          <p:nvPr>
            <p:ph idx="1"/>
          </p:nvPr>
        </p:nvSpPr>
        <p:spPr/>
        <p:txBody>
          <a:bodyPr/>
          <a:lstStyle/>
          <a:p>
            <a:r>
              <a:rPr lang="sv-SE" smtClean="0"/>
              <a:t>5300- or 5400 system configuration</a:t>
            </a:r>
          </a:p>
        </p:txBody>
      </p:sp>
      <p:pic>
        <p:nvPicPr>
          <p:cNvPr id="39939" name="Picture 2" descr="I:\GSS\KURS\eLearning\Raptor System Overview\Bilder\Slide27\TankHubMultipleTank.jpg"/>
          <p:cNvPicPr>
            <a:picLocks noChangeAspect="1" noChangeArrowheads="1"/>
          </p:cNvPicPr>
          <p:nvPr/>
        </p:nvPicPr>
        <p:blipFill>
          <a:blip r:embed="rId3" cstate="print"/>
          <a:srcRect/>
          <a:stretch>
            <a:fillRect/>
          </a:stretch>
        </p:blipFill>
        <p:spPr bwMode="auto">
          <a:xfrm>
            <a:off x="1476375" y="1989138"/>
            <a:ext cx="6843713" cy="3635375"/>
          </a:xfrm>
          <a:prstGeom prst="rect">
            <a:avLst/>
          </a:prstGeom>
          <a:noFill/>
          <a:ln w="9525">
            <a:noFill/>
            <a:miter lim="800000"/>
            <a:headEnd/>
            <a:tailEnd/>
          </a:ln>
        </p:spPr>
      </p:pic>
      <p:sp>
        <p:nvSpPr>
          <p:cNvPr id="6" name="Title 5"/>
          <p:cNvSpPr>
            <a:spLocks noGrp="1"/>
          </p:cNvSpPr>
          <p:nvPr>
            <p:ph type="title"/>
          </p:nvPr>
        </p:nvSpPr>
        <p:spPr/>
        <p:txBody>
          <a:bodyPr/>
          <a:lstStyle/>
          <a:p>
            <a:pPr>
              <a:defRPr/>
            </a:pPr>
            <a:r>
              <a:rPr lang="sv-SE" dirty="0" smtClean="0"/>
              <a:t>Operational Control</a:t>
            </a:r>
            <a:endParaRPr lang="sv-SE" dirty="0"/>
          </a:p>
        </p:txBody>
      </p:sp>
      <p:sp>
        <p:nvSpPr>
          <p:cNvPr id="39941" name="Slide Number Placeholder 4"/>
          <p:cNvSpPr>
            <a:spLocks noGrp="1"/>
          </p:cNvSpPr>
          <p:nvPr>
            <p:ph type="sldNum" sz="quarter" idx="12"/>
          </p:nvPr>
        </p:nvSpPr>
        <p:spPr>
          <a:noFill/>
        </p:spPr>
        <p:txBody>
          <a:bodyPr/>
          <a:lstStyle/>
          <a:p>
            <a:fld id="{ECE4B829-7888-4A78-B644-A2804D845E1C}" type="slidenum">
              <a:rPr lang="en-US" smtClean="0">
                <a:latin typeface="Arial" pitchFamily="34" charset="0"/>
              </a:rPr>
              <a:pPr/>
              <a:t>27</a:t>
            </a:fld>
            <a:endParaRPr lang="en-US" smtClean="0">
              <a:latin typeface="Arial" pitchFamily="34" charset="0"/>
            </a:endParaRPr>
          </a:p>
        </p:txBody>
      </p:sp>
      <p:pic>
        <p:nvPicPr>
          <p:cNvPr id="39942" name="Picture 7" descr="I:\GSS\KURS\eLearning\Raptor System Overview\Bilder\Slide5\HOTSPOT_FF.jpg"/>
          <p:cNvPicPr>
            <a:picLocks noChangeAspect="1" noChangeArrowheads="1"/>
          </p:cNvPicPr>
          <p:nvPr/>
        </p:nvPicPr>
        <p:blipFill>
          <a:blip r:embed="rId4" cstate="print"/>
          <a:srcRect/>
          <a:stretch>
            <a:fillRect/>
          </a:stretch>
        </p:blipFill>
        <p:spPr bwMode="auto">
          <a:xfrm>
            <a:off x="4664075" y="3213100"/>
            <a:ext cx="412750" cy="346075"/>
          </a:xfrm>
          <a:prstGeom prst="rect">
            <a:avLst/>
          </a:prstGeom>
          <a:noFill/>
          <a:ln w="9525">
            <a:noFill/>
            <a:miter lim="800000"/>
            <a:headEnd/>
            <a:tailEnd/>
          </a:ln>
        </p:spPr>
      </p:pic>
      <p:sp>
        <p:nvSpPr>
          <p:cNvPr id="28" name="TextBox 27"/>
          <p:cNvSpPr txBox="1"/>
          <p:nvPr/>
        </p:nvSpPr>
        <p:spPr>
          <a:xfrm>
            <a:off x="2555875" y="1814513"/>
            <a:ext cx="1655763" cy="246062"/>
          </a:xfrm>
          <a:prstGeom prst="rect">
            <a:avLst/>
          </a:prstGeom>
          <a:noFill/>
        </p:spPr>
        <p:txBody>
          <a:bodyPr>
            <a:spAutoFit/>
          </a:bodyPr>
          <a:lstStyle/>
          <a:p>
            <a:pPr algn="l">
              <a:defRPr/>
            </a:pPr>
            <a:r>
              <a:rPr lang="sv-SE" sz="1000" b="0" dirty="0">
                <a:latin typeface="+mn-lt"/>
              </a:rPr>
              <a:t>5400 Level Transmitter</a:t>
            </a:r>
          </a:p>
        </p:txBody>
      </p:sp>
      <p:sp>
        <p:nvSpPr>
          <p:cNvPr id="29" name="TextBox 28"/>
          <p:cNvSpPr txBox="1"/>
          <p:nvPr/>
        </p:nvSpPr>
        <p:spPr>
          <a:xfrm>
            <a:off x="2700338" y="4046538"/>
            <a:ext cx="1655762" cy="246062"/>
          </a:xfrm>
          <a:prstGeom prst="rect">
            <a:avLst/>
          </a:prstGeom>
          <a:noFill/>
        </p:spPr>
        <p:txBody>
          <a:bodyPr>
            <a:spAutoFit/>
          </a:bodyPr>
          <a:lstStyle/>
          <a:p>
            <a:pPr algn="l">
              <a:defRPr/>
            </a:pPr>
            <a:r>
              <a:rPr lang="sv-SE" sz="1000" b="0" dirty="0">
                <a:latin typeface="+mn-lt"/>
              </a:rPr>
              <a:t>5300 Level Transmitter</a:t>
            </a:r>
          </a:p>
        </p:txBody>
      </p:sp>
      <p:sp>
        <p:nvSpPr>
          <p:cNvPr id="30" name="TextBox 29"/>
          <p:cNvSpPr txBox="1"/>
          <p:nvPr/>
        </p:nvSpPr>
        <p:spPr>
          <a:xfrm>
            <a:off x="4643438" y="2492375"/>
            <a:ext cx="1068387" cy="246063"/>
          </a:xfrm>
          <a:prstGeom prst="rect">
            <a:avLst/>
          </a:prstGeom>
          <a:noFill/>
        </p:spPr>
        <p:txBody>
          <a:bodyPr>
            <a:spAutoFit/>
          </a:bodyPr>
          <a:lstStyle/>
          <a:p>
            <a:pPr>
              <a:defRPr/>
            </a:pPr>
            <a:r>
              <a:rPr lang="sv-SE" sz="1000" b="0" dirty="0">
                <a:latin typeface="+mn-lt"/>
              </a:rPr>
              <a:t>2410 Tank Hub</a:t>
            </a:r>
          </a:p>
        </p:txBody>
      </p:sp>
      <p:sp>
        <p:nvSpPr>
          <p:cNvPr id="31" name="TextBox 30"/>
          <p:cNvSpPr txBox="1"/>
          <p:nvPr/>
        </p:nvSpPr>
        <p:spPr>
          <a:xfrm>
            <a:off x="7092950" y="2636838"/>
            <a:ext cx="1008063" cy="400050"/>
          </a:xfrm>
          <a:prstGeom prst="rect">
            <a:avLst/>
          </a:prstGeom>
          <a:noFill/>
        </p:spPr>
        <p:txBody>
          <a:bodyPr>
            <a:spAutoFit/>
          </a:bodyPr>
          <a:lstStyle/>
          <a:p>
            <a:pPr algn="l">
              <a:defRPr/>
            </a:pPr>
            <a:r>
              <a:rPr lang="sv-SE" sz="1000" b="0" dirty="0">
                <a:latin typeface="+mn-lt"/>
              </a:rPr>
              <a:t>TankMaster WinView</a:t>
            </a:r>
          </a:p>
        </p:txBody>
      </p:sp>
      <p:sp>
        <p:nvSpPr>
          <p:cNvPr id="32" name="TextBox 31"/>
          <p:cNvSpPr txBox="1"/>
          <p:nvPr/>
        </p:nvSpPr>
        <p:spPr>
          <a:xfrm>
            <a:off x="5435600" y="2997200"/>
            <a:ext cx="1044575" cy="246063"/>
          </a:xfrm>
          <a:prstGeom prst="rect">
            <a:avLst/>
          </a:prstGeom>
          <a:noFill/>
        </p:spPr>
        <p:txBody>
          <a:bodyPr>
            <a:spAutoFit/>
          </a:bodyPr>
          <a:lstStyle/>
          <a:p>
            <a:pPr>
              <a:defRPr/>
            </a:pPr>
            <a:r>
              <a:rPr lang="sv-SE" sz="1000" b="0" dirty="0">
                <a:latin typeface="+mn-lt"/>
              </a:rPr>
              <a:t>2180 FBM</a:t>
            </a:r>
          </a:p>
        </p:txBody>
      </p:sp>
      <p:sp>
        <p:nvSpPr>
          <p:cNvPr id="34" name="TextBox 33"/>
          <p:cNvSpPr txBox="1"/>
          <p:nvPr/>
        </p:nvSpPr>
        <p:spPr>
          <a:xfrm>
            <a:off x="2771775" y="2565400"/>
            <a:ext cx="1728788" cy="554038"/>
          </a:xfrm>
          <a:prstGeom prst="rect">
            <a:avLst/>
          </a:prstGeom>
          <a:noFill/>
        </p:spPr>
        <p:txBody>
          <a:bodyPr>
            <a:spAutoFit/>
          </a:bodyPr>
          <a:lstStyle/>
          <a:p>
            <a:pPr algn="l">
              <a:defRPr/>
            </a:pPr>
            <a:r>
              <a:rPr lang="sv-SE" sz="1000" b="0" dirty="0">
                <a:latin typeface="+mn-lt"/>
              </a:rPr>
              <a:t>644 Transmitter / Rosemount 65 Single  Point Temperature Sensor</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1" descr="I:\GSS\KURS\eLearning\Raptor System Overview\Bilder\Slide20\5300_PTFE_006.jpg"/>
          <p:cNvPicPr>
            <a:picLocks noChangeAspect="1" noChangeArrowheads="1"/>
          </p:cNvPicPr>
          <p:nvPr/>
        </p:nvPicPr>
        <p:blipFill>
          <a:blip r:embed="rId3" cstate="print"/>
          <a:srcRect/>
          <a:stretch>
            <a:fillRect/>
          </a:stretch>
        </p:blipFill>
        <p:spPr bwMode="auto">
          <a:xfrm>
            <a:off x="3924300" y="2997200"/>
            <a:ext cx="1865313" cy="3617913"/>
          </a:xfrm>
          <a:prstGeom prst="rect">
            <a:avLst/>
          </a:prstGeom>
          <a:noFill/>
          <a:ln w="9525">
            <a:noFill/>
            <a:miter lim="800000"/>
            <a:headEnd/>
            <a:tailEnd/>
          </a:ln>
        </p:spPr>
      </p:pic>
      <p:pic>
        <p:nvPicPr>
          <p:cNvPr id="40963" name="Picture 2" descr="I:\GSS\KURS\eLearning\Raptor System Overview\Bilder\Slide27\TankHubMultipleTank.jpg"/>
          <p:cNvPicPr>
            <a:picLocks noChangeAspect="1" noChangeArrowheads="1"/>
          </p:cNvPicPr>
          <p:nvPr/>
        </p:nvPicPr>
        <p:blipFill>
          <a:blip r:embed="rId4" cstate="print"/>
          <a:srcRect/>
          <a:stretch>
            <a:fillRect/>
          </a:stretch>
        </p:blipFill>
        <p:spPr bwMode="auto">
          <a:xfrm>
            <a:off x="5364163" y="1196975"/>
            <a:ext cx="3406775" cy="1808163"/>
          </a:xfrm>
          <a:prstGeom prst="rect">
            <a:avLst/>
          </a:prstGeom>
          <a:noFill/>
          <a:ln w="9525">
            <a:noFill/>
            <a:miter lim="800000"/>
            <a:headEnd/>
            <a:tailEnd/>
          </a:ln>
        </p:spPr>
      </p:pic>
      <p:sp>
        <p:nvSpPr>
          <p:cNvPr id="5" name="Title 4"/>
          <p:cNvSpPr>
            <a:spLocks noGrp="1"/>
          </p:cNvSpPr>
          <p:nvPr>
            <p:ph type="title"/>
          </p:nvPr>
        </p:nvSpPr>
        <p:spPr/>
        <p:txBody>
          <a:bodyPr/>
          <a:lstStyle/>
          <a:p>
            <a:pPr>
              <a:defRPr/>
            </a:pPr>
            <a:r>
              <a:rPr lang="sv-SE" dirty="0" smtClean="0"/>
              <a:t>5300 Level Transmitter</a:t>
            </a:r>
            <a:endParaRPr lang="sv-SE" dirty="0"/>
          </a:p>
        </p:txBody>
      </p:sp>
      <p:sp>
        <p:nvSpPr>
          <p:cNvPr id="40965" name="Content Placeholder 5"/>
          <p:cNvSpPr>
            <a:spLocks noGrp="1"/>
          </p:cNvSpPr>
          <p:nvPr>
            <p:ph sz="half" idx="1"/>
          </p:nvPr>
        </p:nvSpPr>
        <p:spPr/>
        <p:txBody>
          <a:bodyPr/>
          <a:lstStyle/>
          <a:p>
            <a:r>
              <a:rPr lang="sv-SE" sz="2000" dirty="0" smtClean="0"/>
              <a:t>Pulsed Guided wave radar</a:t>
            </a:r>
          </a:p>
          <a:p>
            <a:pPr lvl="1"/>
            <a:r>
              <a:rPr lang="sv-SE" sz="1600" dirty="0" smtClean="0"/>
              <a:t>5301</a:t>
            </a:r>
          </a:p>
          <a:p>
            <a:pPr lvl="1"/>
            <a:r>
              <a:rPr lang="sv-SE" sz="1600" dirty="0" smtClean="0"/>
              <a:t>5302</a:t>
            </a:r>
          </a:p>
          <a:p>
            <a:r>
              <a:rPr lang="en-GB" sz="2000" dirty="0" smtClean="0"/>
              <a:t>± 3 mm of reference accuracy</a:t>
            </a:r>
            <a:endParaRPr lang="sv-SE" sz="2000" dirty="0" smtClean="0"/>
          </a:p>
          <a:p>
            <a:r>
              <a:rPr lang="sv-SE" sz="2000" dirty="0" smtClean="0"/>
              <a:t>Suitable for operational control on liquids and slurries</a:t>
            </a:r>
          </a:p>
          <a:p>
            <a:r>
              <a:rPr lang="sv-SE" sz="2000" dirty="0" smtClean="0"/>
              <a:t>Variation of probes</a:t>
            </a:r>
          </a:p>
          <a:p>
            <a:pPr lvl="1"/>
            <a:r>
              <a:rPr lang="sv-SE" sz="1600" dirty="0" smtClean="0"/>
              <a:t>Coax</a:t>
            </a:r>
          </a:p>
          <a:p>
            <a:pPr lvl="1"/>
            <a:r>
              <a:rPr lang="sv-SE" sz="1600" dirty="0" smtClean="0"/>
              <a:t>Single Flex</a:t>
            </a:r>
          </a:p>
          <a:p>
            <a:pPr lvl="1"/>
            <a:r>
              <a:rPr lang="sv-SE" sz="1600" dirty="0" smtClean="0"/>
              <a:t>Twin Flex</a:t>
            </a:r>
          </a:p>
          <a:p>
            <a:endParaRPr lang="sv-SE" sz="2000" dirty="0" smtClean="0"/>
          </a:p>
        </p:txBody>
      </p:sp>
      <p:sp>
        <p:nvSpPr>
          <p:cNvPr id="40966" name="Slide Number Placeholder 3"/>
          <p:cNvSpPr>
            <a:spLocks noGrp="1"/>
          </p:cNvSpPr>
          <p:nvPr>
            <p:ph type="sldNum" sz="quarter" idx="12"/>
          </p:nvPr>
        </p:nvSpPr>
        <p:spPr>
          <a:noFill/>
        </p:spPr>
        <p:txBody>
          <a:bodyPr/>
          <a:lstStyle/>
          <a:p>
            <a:fld id="{49B78121-52BC-424B-8AA1-64511178F257}" type="slidenum">
              <a:rPr lang="en-US" smtClean="0">
                <a:latin typeface="Arial" pitchFamily="34" charset="0"/>
              </a:rPr>
              <a:pPr/>
              <a:t>28</a:t>
            </a:fld>
            <a:endParaRPr lang="en-US" smtClean="0">
              <a:latin typeface="Arial" pitchFamily="34" charset="0"/>
            </a:endParaRPr>
          </a:p>
        </p:txBody>
      </p:sp>
      <p:sp>
        <p:nvSpPr>
          <p:cNvPr id="40967" name="Oval 8"/>
          <p:cNvSpPr>
            <a:spLocks noChangeArrowheads="1"/>
          </p:cNvSpPr>
          <p:nvPr/>
        </p:nvSpPr>
        <p:spPr bwMode="auto">
          <a:xfrm>
            <a:off x="5872163" y="2205038"/>
            <a:ext cx="284162" cy="287337"/>
          </a:xfrm>
          <a:prstGeom prst="ellipse">
            <a:avLst/>
          </a:prstGeom>
          <a:noFill/>
          <a:ln w="25400" algn="ctr">
            <a:solidFill>
              <a:schemeClr val="accent2"/>
            </a:solidFill>
            <a:round/>
            <a:headEnd/>
            <a:tailEnd/>
          </a:ln>
        </p:spPr>
        <p:txBody>
          <a:bodyPr wrap="none" anchor="ctr"/>
          <a:lstStyle/>
          <a:p>
            <a:endParaRPr lang="sv-SE"/>
          </a:p>
        </p:txBody>
      </p:sp>
      <p:pic>
        <p:nvPicPr>
          <p:cNvPr id="40968" name="Picture 26" descr="3300 SST-coax"/>
          <p:cNvPicPr>
            <a:picLocks noChangeAspect="1" noChangeArrowheads="1"/>
          </p:cNvPicPr>
          <p:nvPr/>
        </p:nvPicPr>
        <p:blipFill>
          <a:blip r:embed="rId5" cstate="print">
            <a:clrChange>
              <a:clrFrom>
                <a:srgbClr val="FDFDFD"/>
              </a:clrFrom>
              <a:clrTo>
                <a:srgbClr val="FDFDFD">
                  <a:alpha val="0"/>
                </a:srgbClr>
              </a:clrTo>
            </a:clrChange>
          </a:blip>
          <a:srcRect l="18643" t="18022" r="21217"/>
          <a:stretch>
            <a:fillRect/>
          </a:stretch>
        </p:blipFill>
        <p:spPr bwMode="auto">
          <a:xfrm>
            <a:off x="5929313" y="3643313"/>
            <a:ext cx="649287" cy="2193925"/>
          </a:xfrm>
          <a:prstGeom prst="rect">
            <a:avLst/>
          </a:prstGeom>
          <a:noFill/>
          <a:ln w="9525">
            <a:noFill/>
            <a:miter lim="800000"/>
            <a:headEnd/>
            <a:tailEnd/>
          </a:ln>
        </p:spPr>
      </p:pic>
      <p:pic>
        <p:nvPicPr>
          <p:cNvPr id="40969" name="Picture 3"/>
          <p:cNvPicPr>
            <a:picLocks noChangeAspect="1" noChangeArrowheads="1"/>
          </p:cNvPicPr>
          <p:nvPr/>
        </p:nvPicPr>
        <p:blipFill>
          <a:blip r:embed="rId6" cstate="print"/>
          <a:srcRect/>
          <a:stretch>
            <a:fillRect/>
          </a:stretch>
        </p:blipFill>
        <p:spPr bwMode="auto">
          <a:xfrm>
            <a:off x="7578725" y="3643313"/>
            <a:ext cx="1128713" cy="1958975"/>
          </a:xfrm>
          <a:prstGeom prst="rect">
            <a:avLst/>
          </a:prstGeom>
          <a:noFill/>
          <a:ln w="9525">
            <a:noFill/>
            <a:miter lim="800000"/>
            <a:headEnd/>
            <a:tailEnd/>
          </a:ln>
        </p:spPr>
      </p:pic>
      <p:pic>
        <p:nvPicPr>
          <p:cNvPr id="40970" name="Picture 2"/>
          <p:cNvPicPr>
            <a:picLocks noChangeAspect="1" noChangeArrowheads="1"/>
          </p:cNvPicPr>
          <p:nvPr/>
        </p:nvPicPr>
        <p:blipFill>
          <a:blip r:embed="rId7" cstate="print"/>
          <a:srcRect/>
          <a:stretch>
            <a:fillRect/>
          </a:stretch>
        </p:blipFill>
        <p:spPr bwMode="auto">
          <a:xfrm>
            <a:off x="6721475" y="3500438"/>
            <a:ext cx="950913" cy="18891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0" descr="I:\GSS\KURS\eLearning\Raptor System Overview\Bilder\Slide20\5400_blue.jpg"/>
          <p:cNvPicPr>
            <a:picLocks noChangeAspect="1" noChangeArrowheads="1"/>
          </p:cNvPicPr>
          <p:nvPr/>
        </p:nvPicPr>
        <p:blipFill>
          <a:blip r:embed="rId3" cstate="print"/>
          <a:srcRect/>
          <a:stretch>
            <a:fillRect/>
          </a:stretch>
        </p:blipFill>
        <p:spPr bwMode="auto">
          <a:xfrm>
            <a:off x="3411538" y="2297113"/>
            <a:ext cx="3176587" cy="4084637"/>
          </a:xfrm>
          <a:prstGeom prst="rect">
            <a:avLst/>
          </a:prstGeom>
          <a:noFill/>
          <a:ln w="9525">
            <a:noFill/>
            <a:miter lim="800000"/>
            <a:headEnd/>
            <a:tailEnd/>
          </a:ln>
        </p:spPr>
      </p:pic>
      <p:pic>
        <p:nvPicPr>
          <p:cNvPr id="41987" name="Picture 2" descr="I:\GSS\KURS\eLearning\Raptor System Overview\Bilder\Slide27\TankHubMultipleTank.jpg"/>
          <p:cNvPicPr>
            <a:picLocks noChangeAspect="1" noChangeArrowheads="1"/>
          </p:cNvPicPr>
          <p:nvPr/>
        </p:nvPicPr>
        <p:blipFill>
          <a:blip r:embed="rId4" cstate="print"/>
          <a:srcRect/>
          <a:stretch>
            <a:fillRect/>
          </a:stretch>
        </p:blipFill>
        <p:spPr bwMode="auto">
          <a:xfrm>
            <a:off x="5364163" y="1196975"/>
            <a:ext cx="3406775" cy="1808163"/>
          </a:xfrm>
          <a:prstGeom prst="rect">
            <a:avLst/>
          </a:prstGeom>
          <a:noFill/>
          <a:ln w="9525">
            <a:noFill/>
            <a:miter lim="800000"/>
            <a:headEnd/>
            <a:tailEnd/>
          </a:ln>
        </p:spPr>
      </p:pic>
      <p:sp>
        <p:nvSpPr>
          <p:cNvPr id="2" name="Title 1"/>
          <p:cNvSpPr>
            <a:spLocks noGrp="1"/>
          </p:cNvSpPr>
          <p:nvPr>
            <p:ph type="title"/>
          </p:nvPr>
        </p:nvSpPr>
        <p:spPr/>
        <p:txBody>
          <a:bodyPr/>
          <a:lstStyle/>
          <a:p>
            <a:pPr>
              <a:defRPr/>
            </a:pPr>
            <a:r>
              <a:rPr lang="sv-SE" dirty="0" smtClean="0"/>
              <a:t>5400 Level Transmitter</a:t>
            </a:r>
          </a:p>
        </p:txBody>
      </p:sp>
      <p:sp>
        <p:nvSpPr>
          <p:cNvPr id="41989" name="Content Placeholder 4"/>
          <p:cNvSpPr>
            <a:spLocks noGrp="1"/>
          </p:cNvSpPr>
          <p:nvPr>
            <p:ph sz="half" idx="1"/>
          </p:nvPr>
        </p:nvSpPr>
        <p:spPr>
          <a:xfrm>
            <a:off x="571500" y="1206500"/>
            <a:ext cx="3643313" cy="4546600"/>
          </a:xfrm>
        </p:spPr>
        <p:txBody>
          <a:bodyPr/>
          <a:lstStyle/>
          <a:p>
            <a:r>
              <a:rPr lang="sv-SE" sz="2000" dirty="0" smtClean="0"/>
              <a:t>5402</a:t>
            </a:r>
          </a:p>
          <a:p>
            <a:r>
              <a:rPr lang="sv-SE" sz="2000" dirty="0" smtClean="0"/>
              <a:t>Pulsed radar</a:t>
            </a:r>
          </a:p>
          <a:p>
            <a:r>
              <a:rPr lang="en-GB" sz="2000" dirty="0" smtClean="0"/>
              <a:t>± 3 mm of reference accuracy</a:t>
            </a:r>
            <a:endParaRPr lang="sv-SE" sz="2000" dirty="0" smtClean="0"/>
          </a:p>
          <a:p>
            <a:r>
              <a:rPr lang="sv-SE" sz="2000" dirty="0" smtClean="0"/>
              <a:t>Suitable for operation control on liquids and slurries</a:t>
            </a:r>
          </a:p>
          <a:p>
            <a:r>
              <a:rPr lang="sv-SE" sz="2000" dirty="0" smtClean="0"/>
              <a:t>Cone antennas in various sizes</a:t>
            </a:r>
          </a:p>
          <a:p>
            <a:pPr lvl="1"/>
            <a:r>
              <a:rPr lang="sv-SE" sz="1800" dirty="0" smtClean="0"/>
              <a:t>2 – 4 inch</a:t>
            </a:r>
          </a:p>
          <a:p>
            <a:pPr lvl="1"/>
            <a:endParaRPr lang="sv-SE" sz="1600" dirty="0" smtClean="0"/>
          </a:p>
        </p:txBody>
      </p:sp>
      <p:sp>
        <p:nvSpPr>
          <p:cNvPr id="41990" name="Slide Number Placeholder 3"/>
          <p:cNvSpPr>
            <a:spLocks noGrp="1"/>
          </p:cNvSpPr>
          <p:nvPr>
            <p:ph type="sldNum" sz="quarter" idx="12"/>
          </p:nvPr>
        </p:nvSpPr>
        <p:spPr>
          <a:noFill/>
        </p:spPr>
        <p:txBody>
          <a:bodyPr/>
          <a:lstStyle/>
          <a:p>
            <a:fld id="{BD0F631A-D172-40A9-9E4C-03B6635A427D}" type="slidenum">
              <a:rPr lang="en-US" smtClean="0">
                <a:latin typeface="Arial" pitchFamily="34" charset="0"/>
              </a:rPr>
              <a:pPr/>
              <a:t>29</a:t>
            </a:fld>
            <a:endParaRPr lang="en-US" smtClean="0">
              <a:latin typeface="Arial" pitchFamily="34" charset="0"/>
            </a:endParaRPr>
          </a:p>
        </p:txBody>
      </p:sp>
      <p:pic>
        <p:nvPicPr>
          <p:cNvPr id="41991" name="Picture 5"/>
          <p:cNvPicPr>
            <a:picLocks noChangeAspect="1" noChangeArrowheads="1"/>
          </p:cNvPicPr>
          <p:nvPr/>
        </p:nvPicPr>
        <p:blipFill>
          <a:blip r:embed="rId5" cstate="print"/>
          <a:srcRect/>
          <a:stretch>
            <a:fillRect/>
          </a:stretch>
        </p:blipFill>
        <p:spPr bwMode="auto">
          <a:xfrm>
            <a:off x="7658100" y="3644900"/>
            <a:ext cx="1090613" cy="1433513"/>
          </a:xfrm>
          <a:prstGeom prst="rect">
            <a:avLst/>
          </a:prstGeom>
          <a:noFill/>
          <a:ln w="9525">
            <a:noFill/>
            <a:miter lim="800000"/>
            <a:headEnd/>
            <a:tailEnd/>
          </a:ln>
        </p:spPr>
      </p:pic>
      <p:pic>
        <p:nvPicPr>
          <p:cNvPr id="41992" name="Picture 2" descr="I:\GSS\KURS\eLearning\Raptor System Overview\Bilder\5402_4in.jpg"/>
          <p:cNvPicPr>
            <a:picLocks noChangeAspect="1" noChangeArrowheads="1"/>
          </p:cNvPicPr>
          <p:nvPr/>
        </p:nvPicPr>
        <p:blipFill>
          <a:blip r:embed="rId6" cstate="print"/>
          <a:srcRect/>
          <a:stretch>
            <a:fillRect/>
          </a:stretch>
        </p:blipFill>
        <p:spPr bwMode="auto">
          <a:xfrm>
            <a:off x="6275388" y="3571875"/>
            <a:ext cx="1104900" cy="2060575"/>
          </a:xfrm>
          <a:prstGeom prst="rect">
            <a:avLst/>
          </a:prstGeom>
          <a:noFill/>
          <a:ln w="9525">
            <a:noFill/>
            <a:miter lim="800000"/>
            <a:headEnd/>
            <a:tailEnd/>
          </a:ln>
        </p:spPr>
      </p:pic>
      <p:sp>
        <p:nvSpPr>
          <p:cNvPr id="41993" name="Oval 8"/>
          <p:cNvSpPr>
            <a:spLocks noChangeArrowheads="1"/>
          </p:cNvSpPr>
          <p:nvPr/>
        </p:nvSpPr>
        <p:spPr bwMode="auto">
          <a:xfrm>
            <a:off x="5795963" y="1125538"/>
            <a:ext cx="284162" cy="287337"/>
          </a:xfrm>
          <a:prstGeom prst="ellipse">
            <a:avLst/>
          </a:prstGeom>
          <a:noFill/>
          <a:ln w="25400" algn="ctr">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smtClean="0"/>
              <a:t>Rosemount Rex/Pro System</a:t>
            </a:r>
            <a:endParaRPr lang="sv-SE" dirty="0"/>
          </a:p>
        </p:txBody>
      </p:sp>
      <p:pic>
        <p:nvPicPr>
          <p:cNvPr id="23554" name="Picture 47"/>
          <p:cNvPicPr>
            <a:picLocks noGrp="1" noChangeAspect="1" noChangeArrowheads="1"/>
          </p:cNvPicPr>
          <p:nvPr>
            <p:ph idx="1"/>
          </p:nvPr>
        </p:nvPicPr>
        <p:blipFill>
          <a:blip r:embed="rId3" cstate="print"/>
          <a:stretch>
            <a:fillRect/>
          </a:stretch>
        </p:blipFill>
        <p:spPr>
          <a:xfrm>
            <a:off x="611560" y="1114648"/>
            <a:ext cx="7757666" cy="4546600"/>
          </a:xfrm>
          <a:noFill/>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sv-SE" dirty="0" smtClean="0"/>
              <a:t>Rosemount 644 Single Point</a:t>
            </a:r>
            <a:br>
              <a:rPr lang="sv-SE" dirty="0" smtClean="0"/>
            </a:br>
            <a:r>
              <a:rPr lang="sv-SE" dirty="0" smtClean="0"/>
              <a:t>Temperature Transmitter</a:t>
            </a:r>
          </a:p>
        </p:txBody>
      </p:sp>
      <p:sp>
        <p:nvSpPr>
          <p:cNvPr id="43011" name="Content Placeholder 4"/>
          <p:cNvSpPr>
            <a:spLocks noGrp="1"/>
          </p:cNvSpPr>
          <p:nvPr>
            <p:ph sz="half" idx="1"/>
          </p:nvPr>
        </p:nvSpPr>
        <p:spPr>
          <a:xfrm>
            <a:off x="571500" y="1206500"/>
            <a:ext cx="4648200" cy="2222500"/>
          </a:xfrm>
        </p:spPr>
        <p:txBody>
          <a:bodyPr/>
          <a:lstStyle/>
          <a:p>
            <a:r>
              <a:rPr lang="sv-SE" sz="2400" smtClean="0"/>
              <a:t>Single Point Temperature Transmitter</a:t>
            </a:r>
          </a:p>
          <a:p>
            <a:r>
              <a:rPr lang="sv-SE" sz="2400" smtClean="0"/>
              <a:t>To be used</a:t>
            </a:r>
          </a:p>
          <a:p>
            <a:pPr lvl="1"/>
            <a:r>
              <a:rPr lang="sv-SE" sz="2000" smtClean="0"/>
              <a:t>With Rosemount single spot temperature sensor</a:t>
            </a:r>
          </a:p>
        </p:txBody>
      </p:sp>
      <p:pic>
        <p:nvPicPr>
          <p:cNvPr id="43012" name="Picture 5"/>
          <p:cNvPicPr>
            <a:picLocks noGrp="1" noChangeAspect="1" noChangeArrowheads="1"/>
          </p:cNvPicPr>
          <p:nvPr>
            <p:ph sz="half" idx="2"/>
          </p:nvPr>
        </p:nvPicPr>
        <p:blipFill>
          <a:blip r:embed="rId3" cstate="print"/>
          <a:srcRect/>
          <a:stretch>
            <a:fillRect/>
          </a:stretch>
        </p:blipFill>
        <p:spPr>
          <a:xfrm>
            <a:off x="6156325" y="3357563"/>
            <a:ext cx="2844800" cy="1173162"/>
          </a:xfrm>
          <a:noFill/>
        </p:spPr>
      </p:pic>
      <p:sp>
        <p:nvSpPr>
          <p:cNvPr id="43013" name="Slide Number Placeholder 3"/>
          <p:cNvSpPr>
            <a:spLocks noGrp="1"/>
          </p:cNvSpPr>
          <p:nvPr>
            <p:ph type="sldNum" sz="quarter" idx="12"/>
          </p:nvPr>
        </p:nvSpPr>
        <p:spPr>
          <a:noFill/>
        </p:spPr>
        <p:txBody>
          <a:bodyPr/>
          <a:lstStyle/>
          <a:p>
            <a:fld id="{315FBFDB-C9AC-4C0A-AA1E-0FD605504CE6}" type="slidenum">
              <a:rPr lang="en-US" smtClean="0">
                <a:latin typeface="Arial" pitchFamily="34" charset="0"/>
              </a:rPr>
              <a:pPr/>
              <a:t>30</a:t>
            </a:fld>
            <a:endParaRPr lang="en-US" smtClean="0">
              <a:latin typeface="Arial" pitchFamily="34" charset="0"/>
            </a:endParaRPr>
          </a:p>
        </p:txBody>
      </p:sp>
      <p:pic>
        <p:nvPicPr>
          <p:cNvPr id="43014" name="Picture 8" descr="L:\Raptor\Aftersales dept\Presentationer\Bilder\644_mod.jpg"/>
          <p:cNvPicPr>
            <a:picLocks noChangeAspect="1" noChangeArrowheads="1"/>
          </p:cNvPicPr>
          <p:nvPr/>
        </p:nvPicPr>
        <p:blipFill>
          <a:blip r:embed="rId4" cstate="print"/>
          <a:srcRect/>
          <a:stretch>
            <a:fillRect/>
          </a:stretch>
        </p:blipFill>
        <p:spPr bwMode="auto">
          <a:xfrm>
            <a:off x="974725" y="3282950"/>
            <a:ext cx="1882775" cy="1749425"/>
          </a:xfrm>
          <a:prstGeom prst="rect">
            <a:avLst/>
          </a:prstGeom>
          <a:noFill/>
          <a:ln w="9525">
            <a:noFill/>
            <a:miter lim="800000"/>
            <a:headEnd/>
            <a:tailEnd/>
          </a:ln>
        </p:spPr>
      </p:pic>
      <p:pic>
        <p:nvPicPr>
          <p:cNvPr id="43015" name="Picture 9" descr="L:\Raptor\Aftersales dept\Presentationer\Bilder\644_with_display.jpg"/>
          <p:cNvPicPr>
            <a:picLocks noChangeAspect="1" noChangeArrowheads="1"/>
          </p:cNvPicPr>
          <p:nvPr/>
        </p:nvPicPr>
        <p:blipFill>
          <a:blip r:embed="rId5" cstate="print"/>
          <a:srcRect/>
          <a:stretch>
            <a:fillRect/>
          </a:stretch>
        </p:blipFill>
        <p:spPr bwMode="auto">
          <a:xfrm>
            <a:off x="3071813" y="2997200"/>
            <a:ext cx="2262187" cy="2714625"/>
          </a:xfrm>
          <a:prstGeom prst="rect">
            <a:avLst/>
          </a:prstGeom>
          <a:noFill/>
          <a:ln w="9525">
            <a:noFill/>
            <a:miter lim="800000"/>
            <a:headEnd/>
            <a:tailEnd/>
          </a:ln>
        </p:spPr>
      </p:pic>
      <p:sp>
        <p:nvSpPr>
          <p:cNvPr id="43016" name="Text Box 10"/>
          <p:cNvSpPr txBox="1">
            <a:spLocks noChangeArrowheads="1"/>
          </p:cNvSpPr>
          <p:nvPr/>
        </p:nvSpPr>
        <p:spPr bwMode="auto">
          <a:xfrm>
            <a:off x="785813" y="5240338"/>
            <a:ext cx="2214562" cy="246062"/>
          </a:xfrm>
          <a:prstGeom prst="rect">
            <a:avLst/>
          </a:prstGeom>
          <a:noFill/>
          <a:ln w="9525" algn="ctr">
            <a:noFill/>
            <a:miter lim="800000"/>
            <a:headEnd/>
            <a:tailEnd/>
          </a:ln>
        </p:spPr>
        <p:txBody>
          <a:bodyPr>
            <a:spAutoFit/>
          </a:bodyPr>
          <a:lstStyle/>
          <a:p>
            <a:pPr>
              <a:spcBef>
                <a:spcPct val="50000"/>
              </a:spcBef>
            </a:pPr>
            <a:r>
              <a:rPr lang="sv-SE" sz="1000">
                <a:solidFill>
                  <a:srgbClr val="014689"/>
                </a:solidFill>
              </a:rPr>
              <a:t>644 temperature transmitter unit</a:t>
            </a:r>
            <a:endParaRPr lang="en-US" sz="1000">
              <a:solidFill>
                <a:srgbClr val="014689"/>
              </a:solidFill>
            </a:endParaRPr>
          </a:p>
        </p:txBody>
      </p:sp>
      <p:sp>
        <p:nvSpPr>
          <p:cNvPr id="43017" name="Text Box 10"/>
          <p:cNvSpPr txBox="1">
            <a:spLocks noChangeArrowheads="1"/>
          </p:cNvSpPr>
          <p:nvPr/>
        </p:nvSpPr>
        <p:spPr bwMode="auto">
          <a:xfrm>
            <a:off x="3000375" y="5240338"/>
            <a:ext cx="2286000" cy="400050"/>
          </a:xfrm>
          <a:prstGeom prst="rect">
            <a:avLst/>
          </a:prstGeom>
          <a:noFill/>
          <a:ln w="9525" algn="ctr">
            <a:noFill/>
            <a:miter lim="800000"/>
            <a:headEnd/>
            <a:tailEnd/>
          </a:ln>
        </p:spPr>
        <p:txBody>
          <a:bodyPr>
            <a:spAutoFit/>
          </a:bodyPr>
          <a:lstStyle/>
          <a:p>
            <a:pPr>
              <a:spcBef>
                <a:spcPct val="50000"/>
              </a:spcBef>
            </a:pPr>
            <a:r>
              <a:rPr lang="sv-SE" sz="1000">
                <a:solidFill>
                  <a:srgbClr val="014689"/>
                </a:solidFill>
              </a:rPr>
              <a:t>644 temperature transmitter unit with display option</a:t>
            </a:r>
            <a:endParaRPr lang="en-US" sz="1000">
              <a:solidFill>
                <a:srgbClr val="014689"/>
              </a:solidFill>
            </a:endParaRPr>
          </a:p>
        </p:txBody>
      </p:sp>
      <p:pic>
        <p:nvPicPr>
          <p:cNvPr id="43018" name="Picture 10" descr="V:\Land_Div\Piw\Lena\Raptor\PDS\Pictures\644_Assembly_R_mod.jpg"/>
          <p:cNvPicPr>
            <a:picLocks noChangeAspect="1" noChangeArrowheads="1"/>
          </p:cNvPicPr>
          <p:nvPr/>
        </p:nvPicPr>
        <p:blipFill>
          <a:blip r:embed="rId6" cstate="print"/>
          <a:srcRect/>
          <a:stretch>
            <a:fillRect/>
          </a:stretch>
        </p:blipFill>
        <p:spPr bwMode="auto">
          <a:xfrm>
            <a:off x="5381625" y="4006850"/>
            <a:ext cx="2390775" cy="1100138"/>
          </a:xfrm>
          <a:prstGeom prst="rect">
            <a:avLst/>
          </a:prstGeom>
          <a:noFill/>
          <a:ln w="9525">
            <a:noFill/>
            <a:miter lim="800000"/>
            <a:headEnd/>
            <a:tailEnd/>
          </a:ln>
        </p:spPr>
      </p:pic>
      <p:sp>
        <p:nvSpPr>
          <p:cNvPr id="43019" name="Text Box 10"/>
          <p:cNvSpPr txBox="1">
            <a:spLocks noChangeArrowheads="1"/>
          </p:cNvSpPr>
          <p:nvPr/>
        </p:nvSpPr>
        <p:spPr bwMode="auto">
          <a:xfrm>
            <a:off x="5580063" y="5240338"/>
            <a:ext cx="3313112" cy="400050"/>
          </a:xfrm>
          <a:prstGeom prst="rect">
            <a:avLst/>
          </a:prstGeom>
          <a:noFill/>
          <a:ln w="9525" algn="ctr">
            <a:noFill/>
            <a:miter lim="800000"/>
            <a:headEnd/>
            <a:tailEnd/>
          </a:ln>
        </p:spPr>
        <p:txBody>
          <a:bodyPr>
            <a:spAutoFit/>
          </a:bodyPr>
          <a:lstStyle/>
          <a:p>
            <a:pPr>
              <a:spcBef>
                <a:spcPct val="50000"/>
              </a:spcBef>
            </a:pPr>
            <a:r>
              <a:rPr lang="sv-SE" sz="1000">
                <a:solidFill>
                  <a:srgbClr val="014689"/>
                </a:solidFill>
              </a:rPr>
              <a:t>644 temperature transmitter unit with single spot temp sensor</a:t>
            </a:r>
            <a:endParaRPr lang="en-US" sz="1000">
              <a:solidFill>
                <a:srgbClr val="014689"/>
              </a:solidFill>
            </a:endParaRPr>
          </a:p>
        </p:txBody>
      </p:sp>
      <p:pic>
        <p:nvPicPr>
          <p:cNvPr id="43020" name="Picture 2" descr="I:\GSS\KURS\eLearning\Raptor System Overview\Bilder\Slide27\TankHubMultipleTank.jpg"/>
          <p:cNvPicPr>
            <a:picLocks noChangeAspect="1" noChangeArrowheads="1"/>
          </p:cNvPicPr>
          <p:nvPr/>
        </p:nvPicPr>
        <p:blipFill>
          <a:blip r:embed="rId7" cstate="print"/>
          <a:srcRect/>
          <a:stretch>
            <a:fillRect/>
          </a:stretch>
        </p:blipFill>
        <p:spPr bwMode="auto">
          <a:xfrm>
            <a:off x="5364163" y="1196975"/>
            <a:ext cx="3406775" cy="1808163"/>
          </a:xfrm>
          <a:prstGeom prst="rect">
            <a:avLst/>
          </a:prstGeom>
          <a:noFill/>
          <a:ln w="9525">
            <a:noFill/>
            <a:miter lim="800000"/>
            <a:headEnd/>
            <a:tailEnd/>
          </a:ln>
        </p:spPr>
      </p:pic>
      <p:sp>
        <p:nvSpPr>
          <p:cNvPr id="43021" name="Oval 8"/>
          <p:cNvSpPr>
            <a:spLocks noChangeArrowheads="1"/>
          </p:cNvSpPr>
          <p:nvPr/>
        </p:nvSpPr>
        <p:spPr bwMode="auto">
          <a:xfrm>
            <a:off x="5940425" y="1628775"/>
            <a:ext cx="284163" cy="287338"/>
          </a:xfrm>
          <a:prstGeom prst="ellipse">
            <a:avLst/>
          </a:prstGeom>
          <a:noFill/>
          <a:ln w="25400" algn="ctr">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sv-SE" dirty="0" smtClean="0"/>
              <a:t>Single Spot Temperature Sensor</a:t>
            </a:r>
          </a:p>
        </p:txBody>
      </p:sp>
      <p:sp>
        <p:nvSpPr>
          <p:cNvPr id="44035" name="Content Placeholder 4"/>
          <p:cNvSpPr>
            <a:spLocks noGrp="1"/>
          </p:cNvSpPr>
          <p:nvPr>
            <p:ph sz="half" idx="1"/>
          </p:nvPr>
        </p:nvSpPr>
        <p:spPr/>
        <p:txBody>
          <a:bodyPr/>
          <a:lstStyle/>
          <a:p>
            <a:r>
              <a:rPr lang="sv-SE" smtClean="0"/>
              <a:t>A selection of sensors are available</a:t>
            </a:r>
          </a:p>
          <a:p>
            <a:pPr lvl="1"/>
            <a:r>
              <a:rPr lang="sv-SE" smtClean="0"/>
              <a:t>Integrated with 644 temperature transmitter</a:t>
            </a:r>
          </a:p>
          <a:p>
            <a:pPr lvl="1"/>
            <a:r>
              <a:rPr lang="sv-SE" smtClean="0"/>
              <a:t>Pre-installed in thermowell</a:t>
            </a:r>
          </a:p>
          <a:p>
            <a:pPr lvl="1"/>
            <a:r>
              <a:rPr lang="sv-SE" smtClean="0"/>
              <a:t>Connected with a flange or a thread</a:t>
            </a:r>
          </a:p>
        </p:txBody>
      </p:sp>
      <p:sp>
        <p:nvSpPr>
          <p:cNvPr id="44036" name="Slide Number Placeholder 3"/>
          <p:cNvSpPr>
            <a:spLocks noGrp="1"/>
          </p:cNvSpPr>
          <p:nvPr>
            <p:ph type="sldNum" sz="quarter" idx="12"/>
          </p:nvPr>
        </p:nvSpPr>
        <p:spPr>
          <a:noFill/>
        </p:spPr>
        <p:txBody>
          <a:bodyPr/>
          <a:lstStyle/>
          <a:p>
            <a:fld id="{6E5D457A-8AE6-4533-89B8-5D3C26CE0C7B}" type="slidenum">
              <a:rPr lang="en-US" smtClean="0">
                <a:latin typeface="Arial" pitchFamily="34" charset="0"/>
              </a:rPr>
              <a:pPr/>
              <a:t>31</a:t>
            </a:fld>
            <a:endParaRPr lang="en-US" smtClean="0">
              <a:latin typeface="Arial" pitchFamily="34" charset="0"/>
            </a:endParaRPr>
          </a:p>
        </p:txBody>
      </p:sp>
      <p:pic>
        <p:nvPicPr>
          <p:cNvPr id="44037" name="Picture 5"/>
          <p:cNvPicPr>
            <a:picLocks noGrp="1" noChangeAspect="1" noChangeArrowheads="1"/>
          </p:cNvPicPr>
          <p:nvPr>
            <p:ph sz="half" idx="2"/>
          </p:nvPr>
        </p:nvPicPr>
        <p:blipFill>
          <a:blip r:embed="rId3" cstate="print"/>
          <a:srcRect/>
          <a:stretch>
            <a:fillRect/>
          </a:stretch>
        </p:blipFill>
        <p:spPr>
          <a:xfrm>
            <a:off x="4356100" y="3284538"/>
            <a:ext cx="2427288" cy="2809875"/>
          </a:xfrm>
          <a:noFill/>
        </p:spPr>
      </p:pic>
      <p:pic>
        <p:nvPicPr>
          <p:cNvPr id="44038" name="Picture 2" descr="I:\GSS\KURS\eLearning\Raptor System Overview\Bilder\Slide27\TankHubMultipleTank.jpg"/>
          <p:cNvPicPr>
            <a:picLocks noChangeAspect="1" noChangeArrowheads="1"/>
          </p:cNvPicPr>
          <p:nvPr/>
        </p:nvPicPr>
        <p:blipFill>
          <a:blip r:embed="rId4" cstate="print"/>
          <a:srcRect/>
          <a:stretch>
            <a:fillRect/>
          </a:stretch>
        </p:blipFill>
        <p:spPr bwMode="auto">
          <a:xfrm>
            <a:off x="5364163" y="1196975"/>
            <a:ext cx="3406775" cy="1808163"/>
          </a:xfrm>
          <a:prstGeom prst="rect">
            <a:avLst/>
          </a:prstGeom>
          <a:noFill/>
          <a:ln w="9525">
            <a:noFill/>
            <a:miter lim="800000"/>
            <a:headEnd/>
            <a:tailEnd/>
          </a:ln>
        </p:spPr>
      </p:pic>
      <p:sp>
        <p:nvSpPr>
          <p:cNvPr id="44039" name="Oval 8"/>
          <p:cNvSpPr>
            <a:spLocks noChangeArrowheads="1"/>
          </p:cNvSpPr>
          <p:nvPr/>
        </p:nvSpPr>
        <p:spPr bwMode="auto">
          <a:xfrm>
            <a:off x="5940425" y="1628775"/>
            <a:ext cx="284163" cy="287338"/>
          </a:xfrm>
          <a:prstGeom prst="ellipse">
            <a:avLst/>
          </a:prstGeom>
          <a:noFill/>
          <a:ln w="25400" algn="ctr">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sv-SE" dirty="0" smtClean="0"/>
              <a:t>TankMaster WinView</a:t>
            </a:r>
            <a:endParaRPr lang="sv-SE" dirty="0"/>
          </a:p>
        </p:txBody>
      </p:sp>
      <p:sp>
        <p:nvSpPr>
          <p:cNvPr id="45059" name="Content Placeholder 2"/>
          <p:cNvSpPr>
            <a:spLocks noGrp="1"/>
          </p:cNvSpPr>
          <p:nvPr>
            <p:ph sz="half" idx="1"/>
          </p:nvPr>
        </p:nvSpPr>
        <p:spPr/>
        <p:txBody>
          <a:bodyPr/>
          <a:lstStyle/>
          <a:p>
            <a:r>
              <a:rPr lang="sv-SE" sz="2400" smtClean="0"/>
              <a:t>HW Key option </a:t>
            </a:r>
          </a:p>
          <a:p>
            <a:r>
              <a:rPr lang="sv-SE" sz="2400" smtClean="0"/>
              <a:t>Displays live values and trends</a:t>
            </a:r>
          </a:p>
          <a:p>
            <a:pPr lvl="1"/>
            <a:r>
              <a:rPr lang="sv-SE" sz="2000" smtClean="0"/>
              <a:t>Level</a:t>
            </a:r>
          </a:p>
          <a:p>
            <a:pPr lvl="1"/>
            <a:r>
              <a:rPr lang="sv-SE" sz="2000" smtClean="0"/>
              <a:t>Temperature</a:t>
            </a:r>
          </a:p>
          <a:p>
            <a:pPr lvl="1"/>
            <a:r>
              <a:rPr lang="sv-SE" sz="2000" smtClean="0"/>
              <a:t>Pressure</a:t>
            </a:r>
          </a:p>
          <a:p>
            <a:pPr lvl="1"/>
            <a:r>
              <a:rPr lang="sv-SE" sz="2000" smtClean="0"/>
              <a:t>Free water level</a:t>
            </a:r>
          </a:p>
          <a:p>
            <a:pPr lvl="1"/>
            <a:r>
              <a:rPr lang="sv-SE" sz="2000" smtClean="0"/>
              <a:t>TOV</a:t>
            </a:r>
          </a:p>
        </p:txBody>
      </p:sp>
      <p:sp>
        <p:nvSpPr>
          <p:cNvPr id="45060" name="Slide Number Placeholder 4"/>
          <p:cNvSpPr>
            <a:spLocks noGrp="1"/>
          </p:cNvSpPr>
          <p:nvPr>
            <p:ph type="sldNum" sz="quarter" idx="12"/>
          </p:nvPr>
        </p:nvSpPr>
        <p:spPr>
          <a:noFill/>
        </p:spPr>
        <p:txBody>
          <a:bodyPr/>
          <a:lstStyle/>
          <a:p>
            <a:fld id="{3388812B-140F-4E1B-87F1-8DFD7069A3D8}" type="slidenum">
              <a:rPr lang="en-US" smtClean="0">
                <a:latin typeface="Arial" pitchFamily="34" charset="0"/>
              </a:rPr>
              <a:pPr/>
              <a:t>32</a:t>
            </a:fld>
            <a:endParaRPr lang="en-US" smtClean="0">
              <a:latin typeface="Arial" pitchFamily="34" charset="0"/>
            </a:endParaRPr>
          </a:p>
        </p:txBody>
      </p:sp>
      <p:pic>
        <p:nvPicPr>
          <p:cNvPr id="45061" name="Picture 7" descr="L:\TankMaster\TMCD\Pictures\TM WinView.JPG"/>
          <p:cNvPicPr>
            <a:picLocks noChangeAspect="1" noChangeArrowheads="1"/>
          </p:cNvPicPr>
          <p:nvPr/>
        </p:nvPicPr>
        <p:blipFill>
          <a:blip r:embed="rId3" cstate="print"/>
          <a:srcRect/>
          <a:stretch>
            <a:fillRect/>
          </a:stretch>
        </p:blipFill>
        <p:spPr bwMode="auto">
          <a:xfrm>
            <a:off x="3857625" y="3571875"/>
            <a:ext cx="3335338" cy="2233613"/>
          </a:xfrm>
          <a:prstGeom prst="rect">
            <a:avLst/>
          </a:prstGeom>
          <a:noFill/>
          <a:ln w="9525">
            <a:noFill/>
            <a:miter lim="800000"/>
            <a:headEnd/>
            <a:tailEnd/>
          </a:ln>
        </p:spPr>
      </p:pic>
      <p:sp>
        <p:nvSpPr>
          <p:cNvPr id="45062"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sv-SE"/>
          </a:p>
        </p:txBody>
      </p:sp>
      <p:pic>
        <p:nvPicPr>
          <p:cNvPr id="45063" name="Picture 2" descr="I:\GSS\KURS\eLearning\Raptor System Overview\Bilder\Slide27\TankHubMultipleTank.jpg"/>
          <p:cNvPicPr>
            <a:picLocks noChangeAspect="1" noChangeArrowheads="1"/>
          </p:cNvPicPr>
          <p:nvPr/>
        </p:nvPicPr>
        <p:blipFill>
          <a:blip r:embed="rId4" cstate="print"/>
          <a:srcRect/>
          <a:stretch>
            <a:fillRect/>
          </a:stretch>
        </p:blipFill>
        <p:spPr bwMode="auto">
          <a:xfrm>
            <a:off x="5364163" y="1196975"/>
            <a:ext cx="3406775" cy="1808163"/>
          </a:xfrm>
          <a:prstGeom prst="rect">
            <a:avLst/>
          </a:prstGeom>
          <a:noFill/>
          <a:ln w="9525">
            <a:noFill/>
            <a:miter lim="800000"/>
            <a:headEnd/>
            <a:tailEnd/>
          </a:ln>
        </p:spPr>
      </p:pic>
      <p:sp>
        <p:nvSpPr>
          <p:cNvPr id="45064" name="Oval 8"/>
          <p:cNvSpPr>
            <a:spLocks noChangeArrowheads="1"/>
          </p:cNvSpPr>
          <p:nvPr/>
        </p:nvSpPr>
        <p:spPr bwMode="auto">
          <a:xfrm>
            <a:off x="7740650" y="1412875"/>
            <a:ext cx="503238" cy="431800"/>
          </a:xfrm>
          <a:prstGeom prst="ellipse">
            <a:avLst/>
          </a:prstGeom>
          <a:noFill/>
          <a:ln w="25400" algn="ctr">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sv-SE" dirty="0" smtClean="0"/>
              <a:t>SIL design for overfill protection</a:t>
            </a:r>
          </a:p>
        </p:txBody>
      </p:sp>
      <p:sp>
        <p:nvSpPr>
          <p:cNvPr id="46083" name="Content Placeholder 4"/>
          <p:cNvSpPr>
            <a:spLocks noGrp="1"/>
          </p:cNvSpPr>
          <p:nvPr>
            <p:ph sz="half" idx="1"/>
          </p:nvPr>
        </p:nvSpPr>
        <p:spPr>
          <a:xfrm>
            <a:off x="571500" y="1206500"/>
            <a:ext cx="8143875" cy="1651000"/>
          </a:xfrm>
        </p:spPr>
        <p:txBody>
          <a:bodyPr/>
          <a:lstStyle/>
          <a:p>
            <a:r>
              <a:rPr lang="sv-SE" sz="2400" dirty="0" smtClean="0"/>
              <a:t>SIL = Safety Integrity Level </a:t>
            </a:r>
          </a:p>
        </p:txBody>
      </p:sp>
      <p:sp>
        <p:nvSpPr>
          <p:cNvPr id="46084" name="Slide Number Placeholder 3"/>
          <p:cNvSpPr>
            <a:spLocks noGrp="1"/>
          </p:cNvSpPr>
          <p:nvPr>
            <p:ph type="sldNum" sz="quarter" idx="12"/>
          </p:nvPr>
        </p:nvSpPr>
        <p:spPr>
          <a:noFill/>
        </p:spPr>
        <p:txBody>
          <a:bodyPr/>
          <a:lstStyle/>
          <a:p>
            <a:fld id="{F7137E71-C127-4206-81EE-2C89CD43E2E8}" type="slidenum">
              <a:rPr lang="en-US" smtClean="0">
                <a:latin typeface="Arial" pitchFamily="34" charset="0"/>
              </a:rPr>
              <a:pPr/>
              <a:t>33</a:t>
            </a:fld>
            <a:endParaRPr lang="en-US" smtClean="0">
              <a:latin typeface="Arial" pitchFamily="34" charset="0"/>
            </a:endParaRPr>
          </a:p>
        </p:txBody>
      </p:sp>
      <p:pic>
        <p:nvPicPr>
          <p:cNvPr id="12" name="Picture 4" descr="V:\Land_Div\Pictures\REX\REX Okapad\Rosemount_Rex\Rosemount_Rex Rakt_RGB_.jpg"/>
          <p:cNvPicPr>
            <a:picLocks noChangeAspect="1" noChangeArrowheads="1"/>
          </p:cNvPicPr>
          <p:nvPr/>
        </p:nvPicPr>
        <p:blipFill>
          <a:blip r:embed="rId3" cstate="print"/>
          <a:srcRect/>
          <a:stretch>
            <a:fillRect/>
          </a:stretch>
        </p:blipFill>
        <p:spPr bwMode="auto">
          <a:xfrm>
            <a:off x="1043608" y="2132856"/>
            <a:ext cx="2232248" cy="3132635"/>
          </a:xfrm>
          <a:prstGeom prst="rect">
            <a:avLst/>
          </a:prstGeom>
          <a:noFill/>
        </p:spPr>
      </p:pic>
      <p:pic>
        <p:nvPicPr>
          <p:cNvPr id="14" name="Picture 13" descr="L:\Raptor\Aftersales dept\Presentationer\Bilder\5900S Parabolic 128_Montage_A_Label.jpg"/>
          <p:cNvPicPr>
            <a:picLocks noChangeAspect="1" noChangeArrowheads="1"/>
          </p:cNvPicPr>
          <p:nvPr/>
        </p:nvPicPr>
        <p:blipFill>
          <a:blip r:embed="rId4" cstate="print"/>
          <a:srcRect/>
          <a:stretch>
            <a:fillRect/>
          </a:stretch>
        </p:blipFill>
        <p:spPr bwMode="auto">
          <a:xfrm>
            <a:off x="3986308" y="2072936"/>
            <a:ext cx="2808312" cy="3252474"/>
          </a:xfrm>
          <a:prstGeom prst="rect">
            <a:avLst/>
          </a:prstGeom>
          <a:noFill/>
          <a:ln w="9525">
            <a:noFill/>
            <a:miter lim="800000"/>
            <a:headEnd/>
            <a:tailEnd/>
          </a:ln>
        </p:spPr>
      </p:pic>
      <p:pic>
        <p:nvPicPr>
          <p:cNvPr id="16" name="Picture 9" descr="L:\Raptor\Aftersales dept\Presentationer\Bilder\2410_tankhub.jpg"/>
          <p:cNvPicPr>
            <a:picLocks noChangeAspect="1" noChangeArrowheads="1"/>
          </p:cNvPicPr>
          <p:nvPr/>
        </p:nvPicPr>
        <p:blipFill>
          <a:blip r:embed="rId5" cstate="print"/>
          <a:srcRect/>
          <a:stretch>
            <a:fillRect/>
          </a:stretch>
        </p:blipFill>
        <p:spPr bwMode="auto">
          <a:xfrm>
            <a:off x="6362572" y="2492896"/>
            <a:ext cx="2241876" cy="1826860"/>
          </a:xfrm>
          <a:prstGeom prst="rect">
            <a:avLst/>
          </a:prstGeom>
          <a:noFill/>
          <a:ln w="9525">
            <a:noFill/>
            <a:miter lim="800000"/>
            <a:headEnd/>
            <a:tailEnd/>
          </a:ln>
        </p:spPr>
      </p:pic>
      <p:pic>
        <p:nvPicPr>
          <p:cNvPr id="17" name="Picture 1" descr="V:\Common\Logotypes\SIL\SIL2_safety_new\SIL2_safety_new.png"/>
          <p:cNvPicPr>
            <a:picLocks noChangeAspect="1" noChangeArrowheads="1"/>
          </p:cNvPicPr>
          <p:nvPr/>
        </p:nvPicPr>
        <p:blipFill>
          <a:blip r:embed="rId6" cstate="print"/>
          <a:srcRect/>
          <a:stretch>
            <a:fillRect/>
          </a:stretch>
        </p:blipFill>
        <p:spPr bwMode="auto">
          <a:xfrm rot="20382053">
            <a:off x="1158749" y="2996952"/>
            <a:ext cx="2053497" cy="1446529"/>
          </a:xfrm>
          <a:prstGeom prst="rect">
            <a:avLst/>
          </a:prstGeom>
          <a:noFill/>
        </p:spPr>
      </p:pic>
      <p:pic>
        <p:nvPicPr>
          <p:cNvPr id="19" name="Picture 1" descr="V:\Common\Logotypes\SIL\SIL2_safety_new\SIL2_safety_new.png"/>
          <p:cNvPicPr>
            <a:picLocks noChangeAspect="1" noChangeArrowheads="1"/>
          </p:cNvPicPr>
          <p:nvPr/>
        </p:nvPicPr>
        <p:blipFill>
          <a:blip r:embed="rId6" cstate="print"/>
          <a:srcRect/>
          <a:stretch>
            <a:fillRect/>
          </a:stretch>
        </p:blipFill>
        <p:spPr bwMode="auto">
          <a:xfrm rot="20382053">
            <a:off x="5469601" y="1796066"/>
            <a:ext cx="2053497" cy="1446529"/>
          </a:xfrm>
          <a:prstGeom prst="rect">
            <a:avLst/>
          </a:prstGeom>
          <a:noFill/>
        </p:spPr>
      </p:pic>
      <p:sp>
        <p:nvSpPr>
          <p:cNvPr id="20" name="Rounded Rectangle 19"/>
          <p:cNvSpPr/>
          <p:nvPr/>
        </p:nvSpPr>
        <p:spPr bwMode="auto">
          <a:xfrm rot="988651">
            <a:off x="5263294" y="3460506"/>
            <a:ext cx="2027764" cy="1512168"/>
          </a:xfrm>
          <a:prstGeom prst="roundRect">
            <a:avLst/>
          </a:prstGeom>
          <a:noFill/>
          <a:ln w="88900" cap="flat" cmpd="sng" algn="ctr">
            <a:solidFill>
              <a:srgbClr val="FE9E3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sv-SE" sz="2400" b="1" i="0" u="none" strike="noStrike" cap="none" normalizeH="0" baseline="0" smtClean="0">
              <a:ln>
                <a:noFill/>
              </a:ln>
              <a:solidFill>
                <a:srgbClr val="000000"/>
              </a:solidFill>
              <a:effectLst/>
              <a:latin typeface="Arial" charset="0"/>
            </a:endParaRPr>
          </a:p>
        </p:txBody>
      </p:sp>
      <p:sp>
        <p:nvSpPr>
          <p:cNvPr id="21" name="TextBox 20"/>
          <p:cNvSpPr txBox="1"/>
          <p:nvPr/>
        </p:nvSpPr>
        <p:spPr>
          <a:xfrm rot="1008873">
            <a:off x="5309798" y="3540608"/>
            <a:ext cx="1934756" cy="1323439"/>
          </a:xfrm>
          <a:prstGeom prst="rect">
            <a:avLst/>
          </a:prstGeom>
          <a:noFill/>
        </p:spPr>
        <p:txBody>
          <a:bodyPr wrap="square" tIns="0" bIns="0" rtlCol="0">
            <a:spAutoFit/>
          </a:bodyPr>
          <a:lstStyle/>
          <a:p>
            <a:r>
              <a:rPr lang="sv-SE" sz="5400" dirty="0" smtClean="0">
                <a:solidFill>
                  <a:srgbClr val="FE9E32"/>
                </a:solidFill>
                <a:latin typeface="DTL Argo T" pitchFamily="82" charset="0"/>
              </a:rPr>
              <a:t>SIL 3</a:t>
            </a:r>
          </a:p>
          <a:p>
            <a:r>
              <a:rPr lang="sv-SE" sz="3200" dirty="0" smtClean="0">
                <a:solidFill>
                  <a:srgbClr val="FE9E32"/>
                </a:solidFill>
                <a:latin typeface="DTL Argo T" pitchFamily="82" charset="0"/>
              </a:rPr>
              <a:t>safety</a:t>
            </a:r>
            <a:endParaRPr lang="sv-SE" sz="3200" dirty="0">
              <a:solidFill>
                <a:srgbClr val="FE9E32"/>
              </a:solidFill>
              <a:latin typeface="DTL Argo T" pitchFamily="82" charset="0"/>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sv-SE" dirty="0" smtClean="0"/>
              <a:t>SIL 3 with Raptor</a:t>
            </a:r>
            <a:endParaRPr lang="sv-SE" dirty="0"/>
          </a:p>
        </p:txBody>
      </p:sp>
      <p:sp>
        <p:nvSpPr>
          <p:cNvPr id="5124" name="Content Placeholder 2"/>
          <p:cNvSpPr>
            <a:spLocks noGrp="1"/>
          </p:cNvSpPr>
          <p:nvPr>
            <p:ph sz="half" idx="1"/>
          </p:nvPr>
        </p:nvSpPr>
        <p:spPr>
          <a:xfrm>
            <a:off x="571500" y="1206500"/>
            <a:ext cx="4095750" cy="2222500"/>
          </a:xfrm>
        </p:spPr>
        <p:txBody>
          <a:bodyPr/>
          <a:lstStyle/>
          <a:p>
            <a:r>
              <a:rPr lang="sv-SE" sz="2400" smtClean="0"/>
              <a:t>SIL 3 </a:t>
            </a:r>
            <a:r>
              <a:rPr lang="sv-SE" sz="1800" i="1" smtClean="0"/>
              <a:t>Alt. 1</a:t>
            </a:r>
            <a:endParaRPr lang="sv-SE" sz="2400" i="1" smtClean="0"/>
          </a:p>
          <a:p>
            <a:pPr lvl="1"/>
            <a:r>
              <a:rPr lang="sv-SE" sz="1800" smtClean="0"/>
              <a:t>With one 5900S with 2-in-1 and a 2410 tank hub equipped with a SIL relay output. The alarm signal is connected to Electronic Shut-Down system (ESD).</a:t>
            </a:r>
          </a:p>
          <a:p>
            <a:endParaRPr lang="sv-SE" smtClean="0"/>
          </a:p>
        </p:txBody>
      </p:sp>
      <p:sp>
        <p:nvSpPr>
          <p:cNvPr id="5125" name="Content Placeholder 3"/>
          <p:cNvSpPr>
            <a:spLocks noGrp="1"/>
          </p:cNvSpPr>
          <p:nvPr>
            <p:ph sz="half" idx="2"/>
          </p:nvPr>
        </p:nvSpPr>
        <p:spPr>
          <a:xfrm>
            <a:off x="4819650" y="1206500"/>
            <a:ext cx="4095750" cy="2293938"/>
          </a:xfrm>
        </p:spPr>
        <p:txBody>
          <a:bodyPr/>
          <a:lstStyle/>
          <a:p>
            <a:r>
              <a:rPr lang="sv-SE" sz="2400" smtClean="0"/>
              <a:t>SIL 3 </a:t>
            </a:r>
            <a:r>
              <a:rPr lang="sv-SE" sz="1800" i="1" smtClean="0"/>
              <a:t>Alt. 2</a:t>
            </a:r>
            <a:endParaRPr lang="sv-SE" sz="2400" i="1" smtClean="0"/>
          </a:p>
          <a:p>
            <a:pPr lvl="1"/>
            <a:r>
              <a:rPr lang="sv-SE" sz="1800" smtClean="0"/>
              <a:t>With two 5900S and two tank hubs, each of them equipped with a SIL relay output. The alarm signals are connected to ESD.</a:t>
            </a:r>
          </a:p>
          <a:p>
            <a:endParaRPr lang="sv-SE" sz="3200" smtClean="0"/>
          </a:p>
        </p:txBody>
      </p:sp>
      <p:sp>
        <p:nvSpPr>
          <p:cNvPr id="5126" name="Slide Number Placeholder 4"/>
          <p:cNvSpPr>
            <a:spLocks noGrp="1"/>
          </p:cNvSpPr>
          <p:nvPr>
            <p:ph type="sldNum" sz="quarter" idx="12"/>
          </p:nvPr>
        </p:nvSpPr>
        <p:spPr>
          <a:noFill/>
        </p:spPr>
        <p:txBody>
          <a:bodyPr/>
          <a:lstStyle/>
          <a:p>
            <a:fld id="{0EFE2440-38E9-4BFB-AC2B-8B5B5C307211}" type="slidenum">
              <a:rPr lang="en-US" smtClean="0">
                <a:latin typeface="Arial" pitchFamily="34" charset="0"/>
              </a:rPr>
              <a:pPr/>
              <a:t>34</a:t>
            </a:fld>
            <a:endParaRPr lang="en-US" smtClean="0">
              <a:latin typeface="Arial" pitchFamily="34" charset="0"/>
            </a:endParaRPr>
          </a:p>
        </p:txBody>
      </p:sp>
      <p:pic>
        <p:nvPicPr>
          <p:cNvPr id="5127" name="Picture 3" descr="I:\GSS\KURS\eLearning\Raptor System Overview\Bilder\Slide13\SIL3_2_in_one.jpg"/>
          <p:cNvPicPr>
            <a:picLocks noChangeAspect="1" noChangeArrowheads="1"/>
          </p:cNvPicPr>
          <p:nvPr/>
        </p:nvPicPr>
        <p:blipFill>
          <a:blip r:embed="rId4" cstate="print"/>
          <a:srcRect/>
          <a:stretch>
            <a:fillRect/>
          </a:stretch>
        </p:blipFill>
        <p:spPr bwMode="auto">
          <a:xfrm>
            <a:off x="539750" y="3405188"/>
            <a:ext cx="4103688" cy="2255837"/>
          </a:xfrm>
          <a:prstGeom prst="rect">
            <a:avLst/>
          </a:prstGeom>
          <a:noFill/>
          <a:ln w="9525">
            <a:noFill/>
            <a:miter lim="800000"/>
            <a:headEnd/>
            <a:tailEnd/>
          </a:ln>
        </p:spPr>
      </p:pic>
      <p:sp>
        <p:nvSpPr>
          <p:cNvPr id="9" name="TextBox 8"/>
          <p:cNvSpPr txBox="1"/>
          <p:nvPr/>
        </p:nvSpPr>
        <p:spPr>
          <a:xfrm>
            <a:off x="1763713" y="4294188"/>
            <a:ext cx="974725" cy="246062"/>
          </a:xfrm>
          <a:prstGeom prst="rect">
            <a:avLst/>
          </a:prstGeom>
          <a:noFill/>
        </p:spPr>
        <p:txBody>
          <a:bodyPr>
            <a:spAutoFit/>
          </a:bodyPr>
          <a:lstStyle/>
          <a:p>
            <a:pPr algn="l">
              <a:defRPr/>
            </a:pPr>
            <a:r>
              <a:rPr lang="sv-SE" sz="1000" b="0" dirty="0">
                <a:latin typeface="+mn-lt"/>
              </a:rPr>
              <a:t>Level x 2</a:t>
            </a:r>
          </a:p>
        </p:txBody>
      </p:sp>
      <p:sp>
        <p:nvSpPr>
          <p:cNvPr id="10" name="TextBox 9"/>
          <p:cNvSpPr txBox="1"/>
          <p:nvPr/>
        </p:nvSpPr>
        <p:spPr>
          <a:xfrm>
            <a:off x="1763713" y="4552950"/>
            <a:ext cx="974725" cy="246063"/>
          </a:xfrm>
          <a:prstGeom prst="rect">
            <a:avLst/>
          </a:prstGeom>
          <a:noFill/>
        </p:spPr>
        <p:txBody>
          <a:bodyPr>
            <a:spAutoFit/>
          </a:bodyPr>
          <a:lstStyle/>
          <a:p>
            <a:pPr algn="l">
              <a:defRPr/>
            </a:pPr>
            <a:r>
              <a:rPr lang="sv-SE" sz="1000" b="0" dirty="0">
                <a:latin typeface="+mn-lt"/>
              </a:rPr>
              <a:t>Alarm</a:t>
            </a:r>
          </a:p>
        </p:txBody>
      </p:sp>
      <p:sp>
        <p:nvSpPr>
          <p:cNvPr id="11" name="TextBox 10"/>
          <p:cNvSpPr txBox="1"/>
          <p:nvPr/>
        </p:nvSpPr>
        <p:spPr>
          <a:xfrm>
            <a:off x="2771775" y="4686300"/>
            <a:ext cx="1004888" cy="400050"/>
          </a:xfrm>
          <a:prstGeom prst="rect">
            <a:avLst/>
          </a:prstGeom>
          <a:noFill/>
        </p:spPr>
        <p:txBody>
          <a:bodyPr>
            <a:spAutoFit/>
          </a:bodyPr>
          <a:lstStyle/>
          <a:p>
            <a:pPr algn="l">
              <a:defRPr/>
            </a:pPr>
            <a:r>
              <a:rPr lang="sv-SE" sz="1000" b="0" dirty="0">
                <a:latin typeface="+mn-lt"/>
              </a:rPr>
              <a:t>SIL 3 certified relay output</a:t>
            </a:r>
          </a:p>
        </p:txBody>
      </p:sp>
      <p:sp>
        <p:nvSpPr>
          <p:cNvPr id="12" name="TextBox 11"/>
          <p:cNvSpPr txBox="1"/>
          <p:nvPr/>
        </p:nvSpPr>
        <p:spPr>
          <a:xfrm>
            <a:off x="539750" y="4400550"/>
            <a:ext cx="1060450" cy="252413"/>
          </a:xfrm>
          <a:prstGeom prst="rect">
            <a:avLst/>
          </a:prstGeom>
          <a:noFill/>
        </p:spPr>
        <p:txBody>
          <a:bodyPr>
            <a:spAutoFit/>
          </a:bodyPr>
          <a:lstStyle/>
          <a:p>
            <a:pPr algn="r">
              <a:defRPr/>
            </a:pPr>
            <a:r>
              <a:rPr lang="sv-SE" sz="1000" b="0" dirty="0">
                <a:latin typeface="+mn-lt"/>
              </a:rPr>
              <a:t>5900S 2-in-1</a:t>
            </a:r>
          </a:p>
        </p:txBody>
      </p:sp>
      <p:sp>
        <p:nvSpPr>
          <p:cNvPr id="13" name="TextBox 12"/>
          <p:cNvSpPr txBox="1"/>
          <p:nvPr/>
        </p:nvSpPr>
        <p:spPr>
          <a:xfrm>
            <a:off x="2519363" y="5302250"/>
            <a:ext cx="612775" cy="246063"/>
          </a:xfrm>
          <a:prstGeom prst="rect">
            <a:avLst/>
          </a:prstGeom>
          <a:noFill/>
        </p:spPr>
        <p:txBody>
          <a:bodyPr>
            <a:spAutoFit/>
          </a:bodyPr>
          <a:lstStyle/>
          <a:p>
            <a:pPr>
              <a:defRPr/>
            </a:pPr>
            <a:r>
              <a:rPr lang="sv-SE" sz="1000" dirty="0">
                <a:latin typeface="+mn-lt"/>
              </a:rPr>
              <a:t>ESD</a:t>
            </a:r>
          </a:p>
        </p:txBody>
      </p:sp>
      <p:sp>
        <p:nvSpPr>
          <p:cNvPr id="14" name="TextBox 13"/>
          <p:cNvSpPr txBox="1"/>
          <p:nvPr/>
        </p:nvSpPr>
        <p:spPr>
          <a:xfrm>
            <a:off x="2339975" y="4221163"/>
            <a:ext cx="1158875" cy="246062"/>
          </a:xfrm>
          <a:prstGeom prst="rect">
            <a:avLst/>
          </a:prstGeom>
          <a:noFill/>
        </p:spPr>
        <p:txBody>
          <a:bodyPr>
            <a:spAutoFit/>
          </a:bodyPr>
          <a:lstStyle/>
          <a:p>
            <a:pPr>
              <a:defRPr/>
            </a:pPr>
            <a:r>
              <a:rPr lang="sv-SE" sz="1000" b="0" dirty="0">
                <a:latin typeface="+mn-lt"/>
              </a:rPr>
              <a:t>2410 Tank Hub</a:t>
            </a:r>
          </a:p>
        </p:txBody>
      </p:sp>
      <p:pic>
        <p:nvPicPr>
          <p:cNvPr id="5134" name="Picture 4" descr="I:\GSS\KURS\eLearning\Raptor System Overview\Bilder\Slide13\SIL3_2_gauges.jpg"/>
          <p:cNvPicPr>
            <a:picLocks noChangeAspect="1" noChangeArrowheads="1"/>
          </p:cNvPicPr>
          <p:nvPr/>
        </p:nvPicPr>
        <p:blipFill>
          <a:blip r:embed="rId5" cstate="print"/>
          <a:srcRect/>
          <a:stretch>
            <a:fillRect/>
          </a:stretch>
        </p:blipFill>
        <p:spPr bwMode="auto">
          <a:xfrm>
            <a:off x="5219700" y="3376613"/>
            <a:ext cx="3673475" cy="2284412"/>
          </a:xfrm>
          <a:prstGeom prst="rect">
            <a:avLst/>
          </a:prstGeom>
          <a:noFill/>
          <a:ln w="9525">
            <a:noFill/>
            <a:miter lim="800000"/>
            <a:headEnd/>
            <a:tailEnd/>
          </a:ln>
        </p:spPr>
      </p:pic>
      <p:sp>
        <p:nvSpPr>
          <p:cNvPr id="16" name="TextBox 15"/>
          <p:cNvSpPr txBox="1"/>
          <p:nvPr/>
        </p:nvSpPr>
        <p:spPr>
          <a:xfrm>
            <a:off x="5292725" y="3286125"/>
            <a:ext cx="974725" cy="246063"/>
          </a:xfrm>
          <a:prstGeom prst="rect">
            <a:avLst/>
          </a:prstGeom>
          <a:noFill/>
        </p:spPr>
        <p:txBody>
          <a:bodyPr>
            <a:spAutoFit/>
          </a:bodyPr>
          <a:lstStyle/>
          <a:p>
            <a:pPr>
              <a:defRPr/>
            </a:pPr>
            <a:r>
              <a:rPr lang="sv-SE" sz="1000" b="0" dirty="0">
                <a:latin typeface="+mn-lt"/>
              </a:rPr>
              <a:t>Level</a:t>
            </a:r>
          </a:p>
        </p:txBody>
      </p:sp>
      <p:sp>
        <p:nvSpPr>
          <p:cNvPr id="17" name="TextBox 16"/>
          <p:cNvSpPr txBox="1"/>
          <p:nvPr/>
        </p:nvSpPr>
        <p:spPr>
          <a:xfrm>
            <a:off x="5292725" y="3524250"/>
            <a:ext cx="974725" cy="246063"/>
          </a:xfrm>
          <a:prstGeom prst="rect">
            <a:avLst/>
          </a:prstGeom>
          <a:noFill/>
        </p:spPr>
        <p:txBody>
          <a:bodyPr>
            <a:spAutoFit/>
          </a:bodyPr>
          <a:lstStyle/>
          <a:p>
            <a:pPr>
              <a:defRPr/>
            </a:pPr>
            <a:r>
              <a:rPr lang="sv-SE" sz="1000" b="0" dirty="0">
                <a:latin typeface="+mn-lt"/>
              </a:rPr>
              <a:t>Alarm</a:t>
            </a:r>
          </a:p>
        </p:txBody>
      </p:sp>
      <p:sp>
        <p:nvSpPr>
          <p:cNvPr id="18" name="TextBox 17"/>
          <p:cNvSpPr txBox="1"/>
          <p:nvPr/>
        </p:nvSpPr>
        <p:spPr>
          <a:xfrm>
            <a:off x="5651500" y="3717925"/>
            <a:ext cx="1109663" cy="400050"/>
          </a:xfrm>
          <a:prstGeom prst="rect">
            <a:avLst/>
          </a:prstGeom>
          <a:noFill/>
        </p:spPr>
        <p:txBody>
          <a:bodyPr>
            <a:spAutoFit/>
          </a:bodyPr>
          <a:lstStyle/>
          <a:p>
            <a:pPr algn="r">
              <a:defRPr/>
            </a:pPr>
            <a:r>
              <a:rPr lang="sv-SE" sz="1000" b="0" dirty="0">
                <a:latin typeface="+mn-lt"/>
              </a:rPr>
              <a:t>SIL 2 certified  relay outputs</a:t>
            </a:r>
          </a:p>
        </p:txBody>
      </p:sp>
      <p:sp>
        <p:nvSpPr>
          <p:cNvPr id="19" name="TextBox 18"/>
          <p:cNvSpPr txBox="1"/>
          <p:nvPr/>
        </p:nvSpPr>
        <p:spPr>
          <a:xfrm>
            <a:off x="5364163" y="4365625"/>
            <a:ext cx="792162" cy="246063"/>
          </a:xfrm>
          <a:prstGeom prst="rect">
            <a:avLst/>
          </a:prstGeom>
          <a:noFill/>
        </p:spPr>
        <p:txBody>
          <a:bodyPr>
            <a:spAutoFit/>
          </a:bodyPr>
          <a:lstStyle/>
          <a:p>
            <a:pPr>
              <a:defRPr/>
            </a:pPr>
            <a:r>
              <a:rPr lang="sv-SE" sz="1000" b="0" dirty="0">
                <a:latin typeface="+mn-lt"/>
              </a:rPr>
              <a:t>5900S</a:t>
            </a:r>
          </a:p>
        </p:txBody>
      </p:sp>
      <p:sp>
        <p:nvSpPr>
          <p:cNvPr id="20" name="TextBox 19"/>
          <p:cNvSpPr txBox="1"/>
          <p:nvPr/>
        </p:nvSpPr>
        <p:spPr>
          <a:xfrm>
            <a:off x="5795963" y="4367213"/>
            <a:ext cx="974725" cy="246062"/>
          </a:xfrm>
          <a:prstGeom prst="rect">
            <a:avLst/>
          </a:prstGeom>
          <a:noFill/>
        </p:spPr>
        <p:txBody>
          <a:bodyPr>
            <a:spAutoFit/>
          </a:bodyPr>
          <a:lstStyle/>
          <a:p>
            <a:pPr>
              <a:defRPr/>
            </a:pPr>
            <a:r>
              <a:rPr lang="sv-SE" sz="1000" b="0" dirty="0">
                <a:latin typeface="+mn-lt"/>
              </a:rPr>
              <a:t>Level</a:t>
            </a:r>
          </a:p>
        </p:txBody>
      </p:sp>
      <p:sp>
        <p:nvSpPr>
          <p:cNvPr id="21" name="TextBox 20"/>
          <p:cNvSpPr txBox="1"/>
          <p:nvPr/>
        </p:nvSpPr>
        <p:spPr>
          <a:xfrm>
            <a:off x="5795963" y="4624388"/>
            <a:ext cx="974725" cy="246062"/>
          </a:xfrm>
          <a:prstGeom prst="rect">
            <a:avLst/>
          </a:prstGeom>
          <a:noFill/>
        </p:spPr>
        <p:txBody>
          <a:bodyPr>
            <a:spAutoFit/>
          </a:bodyPr>
          <a:lstStyle/>
          <a:p>
            <a:pPr>
              <a:defRPr/>
            </a:pPr>
            <a:r>
              <a:rPr lang="sv-SE" sz="1000" b="0" dirty="0">
                <a:latin typeface="+mn-lt"/>
              </a:rPr>
              <a:t>Alarm</a:t>
            </a:r>
          </a:p>
        </p:txBody>
      </p:sp>
      <p:sp>
        <p:nvSpPr>
          <p:cNvPr id="22" name="TextBox 21"/>
          <p:cNvSpPr txBox="1"/>
          <p:nvPr/>
        </p:nvSpPr>
        <p:spPr>
          <a:xfrm>
            <a:off x="7702550" y="3789363"/>
            <a:ext cx="614363" cy="246062"/>
          </a:xfrm>
          <a:prstGeom prst="rect">
            <a:avLst/>
          </a:prstGeom>
          <a:noFill/>
        </p:spPr>
        <p:txBody>
          <a:bodyPr>
            <a:spAutoFit/>
          </a:bodyPr>
          <a:lstStyle/>
          <a:p>
            <a:pPr>
              <a:defRPr/>
            </a:pPr>
            <a:r>
              <a:rPr lang="sv-SE" sz="1000" dirty="0">
                <a:latin typeface="+mn-lt"/>
              </a:rPr>
              <a:t>ESD</a:t>
            </a:r>
          </a:p>
        </p:txBody>
      </p:sp>
      <p:sp>
        <p:nvSpPr>
          <p:cNvPr id="23" name="TextBox 22"/>
          <p:cNvSpPr txBox="1"/>
          <p:nvPr/>
        </p:nvSpPr>
        <p:spPr>
          <a:xfrm>
            <a:off x="6300788" y="4757738"/>
            <a:ext cx="787400" cy="400050"/>
          </a:xfrm>
          <a:prstGeom prst="rect">
            <a:avLst/>
          </a:prstGeom>
          <a:noFill/>
        </p:spPr>
        <p:txBody>
          <a:bodyPr>
            <a:spAutoFit/>
          </a:bodyPr>
          <a:lstStyle/>
          <a:p>
            <a:pPr>
              <a:defRPr/>
            </a:pPr>
            <a:r>
              <a:rPr lang="sv-SE" sz="1000" b="0" dirty="0">
                <a:latin typeface="+mn-lt"/>
              </a:rPr>
              <a:t>2410 </a:t>
            </a:r>
            <a:br>
              <a:rPr lang="sv-SE" sz="1000" b="0" dirty="0">
                <a:latin typeface="+mn-lt"/>
              </a:rPr>
            </a:br>
            <a:r>
              <a:rPr lang="sv-SE" sz="1000" b="0" dirty="0">
                <a:latin typeface="+mn-lt"/>
              </a:rPr>
              <a:t>Tank Hub</a:t>
            </a:r>
          </a:p>
        </p:txBody>
      </p:sp>
      <p:sp>
        <p:nvSpPr>
          <p:cNvPr id="24" name="TextBox 23"/>
          <p:cNvSpPr txBox="1"/>
          <p:nvPr/>
        </p:nvSpPr>
        <p:spPr>
          <a:xfrm>
            <a:off x="6323013" y="3028950"/>
            <a:ext cx="769937" cy="400050"/>
          </a:xfrm>
          <a:prstGeom prst="rect">
            <a:avLst/>
          </a:prstGeom>
          <a:noFill/>
        </p:spPr>
        <p:txBody>
          <a:bodyPr>
            <a:spAutoFit/>
          </a:bodyPr>
          <a:lstStyle/>
          <a:p>
            <a:pPr>
              <a:defRPr/>
            </a:pPr>
            <a:r>
              <a:rPr lang="sv-SE" sz="1000" b="0" dirty="0">
                <a:latin typeface="+mn-lt"/>
              </a:rPr>
              <a:t>2410 Tank Hub</a:t>
            </a:r>
          </a:p>
        </p:txBody>
      </p:sp>
      <p:sp>
        <p:nvSpPr>
          <p:cNvPr id="25" name="TextBox 24"/>
          <p:cNvSpPr txBox="1"/>
          <p:nvPr/>
        </p:nvSpPr>
        <p:spPr>
          <a:xfrm>
            <a:off x="6948488" y="4757738"/>
            <a:ext cx="1511300" cy="400050"/>
          </a:xfrm>
          <a:prstGeom prst="rect">
            <a:avLst/>
          </a:prstGeom>
          <a:noFill/>
        </p:spPr>
        <p:txBody>
          <a:bodyPr>
            <a:spAutoFit/>
          </a:bodyPr>
          <a:lstStyle/>
          <a:p>
            <a:pPr algn="l">
              <a:defRPr/>
            </a:pPr>
            <a:r>
              <a:rPr lang="sv-SE" sz="1000" b="0" dirty="0">
                <a:latin typeface="+mn-lt"/>
              </a:rPr>
              <a:t>2160 Field Communication Unit</a:t>
            </a:r>
          </a:p>
        </p:txBody>
      </p:sp>
      <p:graphicFrame>
        <p:nvGraphicFramePr>
          <p:cNvPr id="5122" name="Object 24"/>
          <p:cNvGraphicFramePr>
            <a:graphicFrameLocks noChangeAspect="1"/>
          </p:cNvGraphicFramePr>
          <p:nvPr/>
        </p:nvGraphicFramePr>
        <p:xfrm>
          <a:off x="3563938" y="5065713"/>
          <a:ext cx="1655762" cy="1171575"/>
        </p:xfrm>
        <a:graphic>
          <a:graphicData uri="http://schemas.openxmlformats.org/presentationml/2006/ole">
            <p:oleObj spid="_x0000_s5122" name="Acrobat Document" r:id="rId6" imgW="7980480" imgH="5647680" progId="AcroExch.Document.7">
              <p:embed/>
            </p:oleObj>
          </a:graphicData>
        </a:graphic>
      </p:graphicFrame>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sv-SE" dirty="0" smtClean="0"/>
              <a:t>Additional High Level Alarms</a:t>
            </a:r>
          </a:p>
        </p:txBody>
      </p:sp>
      <p:sp>
        <p:nvSpPr>
          <p:cNvPr id="47107" name="Content Placeholder 2"/>
          <p:cNvSpPr>
            <a:spLocks noGrp="1"/>
          </p:cNvSpPr>
          <p:nvPr>
            <p:ph idx="1"/>
          </p:nvPr>
        </p:nvSpPr>
        <p:spPr>
          <a:xfrm>
            <a:off x="571500" y="1206500"/>
            <a:ext cx="8343900" cy="650875"/>
          </a:xfrm>
        </p:spPr>
        <p:txBody>
          <a:bodyPr/>
          <a:lstStyle/>
          <a:p>
            <a:r>
              <a:rPr lang="sv-SE" sz="2400" smtClean="0"/>
              <a:t>If SIL 2 or SIL 3 is not required.</a:t>
            </a:r>
            <a:endParaRPr lang="sv-SE" sz="2000" smtClean="0"/>
          </a:p>
        </p:txBody>
      </p:sp>
      <p:sp>
        <p:nvSpPr>
          <p:cNvPr id="47108" name="Slide Number Placeholder 3"/>
          <p:cNvSpPr>
            <a:spLocks noGrp="1"/>
          </p:cNvSpPr>
          <p:nvPr>
            <p:ph type="sldNum" sz="quarter" idx="12"/>
          </p:nvPr>
        </p:nvSpPr>
        <p:spPr>
          <a:noFill/>
        </p:spPr>
        <p:txBody>
          <a:bodyPr/>
          <a:lstStyle/>
          <a:p>
            <a:fld id="{4AD4F619-AC59-4A14-946C-1A7CC7513438}" type="slidenum">
              <a:rPr lang="en-US" smtClean="0">
                <a:latin typeface="Arial" pitchFamily="34" charset="0"/>
              </a:rPr>
              <a:pPr/>
              <a:t>35</a:t>
            </a:fld>
            <a:endParaRPr lang="en-US" smtClean="0">
              <a:latin typeface="Arial" pitchFamily="34" charset="0"/>
            </a:endParaRPr>
          </a:p>
        </p:txBody>
      </p:sp>
      <p:pic>
        <p:nvPicPr>
          <p:cNvPr id="47109" name="Picture 4" descr="I:\GSS\KURS\eLearning\Raptor System Overview\Bilder\Slide30\HiLevAlarm-2120.jpg"/>
          <p:cNvPicPr>
            <a:picLocks noChangeAspect="1" noChangeArrowheads="1"/>
          </p:cNvPicPr>
          <p:nvPr/>
        </p:nvPicPr>
        <p:blipFill>
          <a:blip r:embed="rId3" cstate="print"/>
          <a:srcRect/>
          <a:stretch>
            <a:fillRect/>
          </a:stretch>
        </p:blipFill>
        <p:spPr bwMode="auto">
          <a:xfrm>
            <a:off x="5486400" y="3060700"/>
            <a:ext cx="3486150" cy="1654175"/>
          </a:xfrm>
          <a:prstGeom prst="rect">
            <a:avLst/>
          </a:prstGeom>
          <a:noFill/>
          <a:ln w="9525">
            <a:noFill/>
            <a:miter lim="800000"/>
            <a:headEnd/>
            <a:tailEnd/>
          </a:ln>
        </p:spPr>
      </p:pic>
      <p:sp>
        <p:nvSpPr>
          <p:cNvPr id="47110" name="Text Box 8"/>
          <p:cNvSpPr txBox="1">
            <a:spLocks noChangeArrowheads="1"/>
          </p:cNvSpPr>
          <p:nvPr/>
        </p:nvSpPr>
        <p:spPr bwMode="auto">
          <a:xfrm>
            <a:off x="5051425" y="4900613"/>
            <a:ext cx="4057650" cy="396875"/>
          </a:xfrm>
          <a:prstGeom prst="rect">
            <a:avLst/>
          </a:prstGeom>
          <a:noFill/>
          <a:ln w="9525" algn="ctr">
            <a:noFill/>
            <a:miter lim="800000"/>
            <a:headEnd/>
            <a:tailEnd/>
          </a:ln>
        </p:spPr>
        <p:txBody>
          <a:bodyPr>
            <a:spAutoFit/>
          </a:bodyPr>
          <a:lstStyle/>
          <a:p>
            <a:pPr>
              <a:spcBef>
                <a:spcPct val="50000"/>
              </a:spcBef>
            </a:pPr>
            <a:r>
              <a:rPr lang="sv-SE" sz="1000">
                <a:solidFill>
                  <a:srgbClr val="014689"/>
                </a:solidFill>
              </a:rPr>
              <a:t>5900S for high precision level with 5300/5400 as continuous high level alarm</a:t>
            </a:r>
            <a:endParaRPr lang="en-US" sz="1000">
              <a:solidFill>
                <a:srgbClr val="014689"/>
              </a:solidFill>
            </a:endParaRPr>
          </a:p>
        </p:txBody>
      </p:sp>
      <p:sp>
        <p:nvSpPr>
          <p:cNvPr id="27" name="TextBox 26"/>
          <p:cNvSpPr txBox="1"/>
          <p:nvPr/>
        </p:nvSpPr>
        <p:spPr>
          <a:xfrm>
            <a:off x="5795963" y="2852738"/>
            <a:ext cx="1435100" cy="246062"/>
          </a:xfrm>
          <a:prstGeom prst="rect">
            <a:avLst/>
          </a:prstGeom>
          <a:noFill/>
        </p:spPr>
        <p:txBody>
          <a:bodyPr>
            <a:spAutoFit/>
          </a:bodyPr>
          <a:lstStyle/>
          <a:p>
            <a:pPr>
              <a:defRPr/>
            </a:pPr>
            <a:r>
              <a:rPr lang="sv-SE" sz="1000" b="0" dirty="0">
                <a:latin typeface="+mn-lt"/>
              </a:rPr>
              <a:t>Point level alarm</a:t>
            </a:r>
          </a:p>
        </p:txBody>
      </p:sp>
      <p:sp>
        <p:nvSpPr>
          <p:cNvPr id="28" name="TextBox 27"/>
          <p:cNvSpPr txBox="1"/>
          <p:nvPr/>
        </p:nvSpPr>
        <p:spPr>
          <a:xfrm>
            <a:off x="4638675" y="3595688"/>
            <a:ext cx="944563" cy="246062"/>
          </a:xfrm>
          <a:prstGeom prst="rect">
            <a:avLst/>
          </a:prstGeom>
          <a:noFill/>
        </p:spPr>
        <p:txBody>
          <a:bodyPr>
            <a:spAutoFit/>
          </a:bodyPr>
          <a:lstStyle/>
          <a:p>
            <a:pPr algn="r">
              <a:defRPr/>
            </a:pPr>
            <a:r>
              <a:rPr lang="sv-SE" sz="1000" b="0" dirty="0">
                <a:latin typeface="+mn-lt"/>
              </a:rPr>
              <a:t>2120/2160</a:t>
            </a:r>
          </a:p>
        </p:txBody>
      </p:sp>
      <p:sp>
        <p:nvSpPr>
          <p:cNvPr id="29" name="TextBox 28"/>
          <p:cNvSpPr txBox="1"/>
          <p:nvPr/>
        </p:nvSpPr>
        <p:spPr>
          <a:xfrm>
            <a:off x="6011863" y="3462338"/>
            <a:ext cx="820737" cy="246062"/>
          </a:xfrm>
          <a:prstGeom prst="rect">
            <a:avLst/>
          </a:prstGeom>
          <a:noFill/>
        </p:spPr>
        <p:txBody>
          <a:bodyPr>
            <a:spAutoFit/>
          </a:bodyPr>
          <a:lstStyle/>
          <a:p>
            <a:pPr>
              <a:defRPr/>
            </a:pPr>
            <a:r>
              <a:rPr lang="sv-SE" sz="1000" b="0" dirty="0">
                <a:latin typeface="+mn-lt"/>
              </a:rPr>
              <a:t>Level</a:t>
            </a:r>
          </a:p>
        </p:txBody>
      </p:sp>
      <p:sp>
        <p:nvSpPr>
          <p:cNvPr id="30" name="TextBox 29"/>
          <p:cNvSpPr txBox="1"/>
          <p:nvPr/>
        </p:nvSpPr>
        <p:spPr>
          <a:xfrm>
            <a:off x="6362700" y="3998913"/>
            <a:ext cx="1230313" cy="706437"/>
          </a:xfrm>
          <a:prstGeom prst="rect">
            <a:avLst/>
          </a:prstGeom>
          <a:noFill/>
        </p:spPr>
        <p:txBody>
          <a:bodyPr>
            <a:spAutoFit/>
          </a:bodyPr>
          <a:lstStyle/>
          <a:p>
            <a:pPr>
              <a:defRPr/>
            </a:pPr>
            <a:r>
              <a:rPr lang="sv-SE" sz="1000" b="0" dirty="0">
                <a:latin typeface="+mn-lt"/>
              </a:rPr>
              <a:t>High level alarm: two separate and configurable relay outputs</a:t>
            </a:r>
          </a:p>
        </p:txBody>
      </p:sp>
      <p:sp>
        <p:nvSpPr>
          <p:cNvPr id="31" name="TextBox 30"/>
          <p:cNvSpPr txBox="1"/>
          <p:nvPr/>
        </p:nvSpPr>
        <p:spPr>
          <a:xfrm>
            <a:off x="5651500" y="3462338"/>
            <a:ext cx="563563" cy="246062"/>
          </a:xfrm>
          <a:prstGeom prst="rect">
            <a:avLst/>
          </a:prstGeom>
          <a:noFill/>
        </p:spPr>
        <p:txBody>
          <a:bodyPr>
            <a:spAutoFit/>
          </a:bodyPr>
          <a:lstStyle/>
          <a:p>
            <a:pPr>
              <a:defRPr/>
            </a:pPr>
            <a:r>
              <a:rPr lang="sv-SE" sz="1000" b="0" dirty="0">
                <a:latin typeface="+mn-lt"/>
              </a:rPr>
              <a:t>5900S</a:t>
            </a:r>
          </a:p>
        </p:txBody>
      </p:sp>
      <p:pic>
        <p:nvPicPr>
          <p:cNvPr id="47116" name="Picture 3" descr="I:\GSS\KURS\eLearning\Raptor System Overview\Bilder\Slide30\HiLevAlarm-53005400.jpg"/>
          <p:cNvPicPr>
            <a:picLocks noChangeAspect="1" noChangeArrowheads="1"/>
          </p:cNvPicPr>
          <p:nvPr/>
        </p:nvPicPr>
        <p:blipFill>
          <a:blip r:embed="rId4" cstate="print"/>
          <a:srcRect/>
          <a:stretch>
            <a:fillRect/>
          </a:stretch>
        </p:blipFill>
        <p:spPr bwMode="auto">
          <a:xfrm>
            <a:off x="1162050" y="3121025"/>
            <a:ext cx="3492500" cy="1625600"/>
          </a:xfrm>
          <a:prstGeom prst="rect">
            <a:avLst/>
          </a:prstGeom>
          <a:noFill/>
          <a:ln w="9525">
            <a:noFill/>
            <a:miter lim="800000"/>
            <a:headEnd/>
            <a:tailEnd/>
          </a:ln>
        </p:spPr>
      </p:pic>
      <p:sp>
        <p:nvSpPr>
          <p:cNvPr id="47117" name="Text Box 6"/>
          <p:cNvSpPr txBox="1">
            <a:spLocks noChangeArrowheads="1"/>
          </p:cNvSpPr>
          <p:nvPr/>
        </p:nvSpPr>
        <p:spPr bwMode="auto">
          <a:xfrm>
            <a:off x="730250" y="4903788"/>
            <a:ext cx="4057650" cy="396875"/>
          </a:xfrm>
          <a:prstGeom prst="rect">
            <a:avLst/>
          </a:prstGeom>
          <a:noFill/>
          <a:ln w="9525" algn="ctr">
            <a:noFill/>
            <a:miter lim="800000"/>
            <a:headEnd/>
            <a:tailEnd/>
          </a:ln>
        </p:spPr>
        <p:txBody>
          <a:bodyPr>
            <a:spAutoFit/>
          </a:bodyPr>
          <a:lstStyle/>
          <a:p>
            <a:pPr>
              <a:spcBef>
                <a:spcPct val="50000"/>
              </a:spcBef>
            </a:pPr>
            <a:r>
              <a:rPr lang="sv-SE" sz="1000">
                <a:solidFill>
                  <a:srgbClr val="014689"/>
                </a:solidFill>
              </a:rPr>
              <a:t>5900S for high precision level with 5300/5400 as continuous high level alarm</a:t>
            </a:r>
            <a:endParaRPr lang="en-US" sz="1000">
              <a:solidFill>
                <a:srgbClr val="014689"/>
              </a:solidFill>
            </a:endParaRPr>
          </a:p>
        </p:txBody>
      </p:sp>
      <p:sp>
        <p:nvSpPr>
          <p:cNvPr id="37" name="TextBox 36"/>
          <p:cNvSpPr txBox="1"/>
          <p:nvPr/>
        </p:nvSpPr>
        <p:spPr>
          <a:xfrm>
            <a:off x="341313" y="3500438"/>
            <a:ext cx="1084262" cy="246062"/>
          </a:xfrm>
          <a:prstGeom prst="rect">
            <a:avLst/>
          </a:prstGeom>
          <a:noFill/>
        </p:spPr>
        <p:txBody>
          <a:bodyPr>
            <a:spAutoFit/>
          </a:bodyPr>
          <a:lstStyle/>
          <a:p>
            <a:pPr algn="r">
              <a:defRPr/>
            </a:pPr>
            <a:r>
              <a:rPr lang="sv-SE" sz="1000" b="0" dirty="0">
                <a:latin typeface="+mn-lt"/>
              </a:rPr>
              <a:t>5300/5400</a:t>
            </a:r>
          </a:p>
        </p:txBody>
      </p:sp>
      <p:sp>
        <p:nvSpPr>
          <p:cNvPr id="38" name="TextBox 37"/>
          <p:cNvSpPr txBox="1"/>
          <p:nvPr/>
        </p:nvSpPr>
        <p:spPr>
          <a:xfrm>
            <a:off x="1393825" y="3500438"/>
            <a:ext cx="563563" cy="246062"/>
          </a:xfrm>
          <a:prstGeom prst="rect">
            <a:avLst/>
          </a:prstGeom>
          <a:noFill/>
        </p:spPr>
        <p:txBody>
          <a:bodyPr>
            <a:spAutoFit/>
          </a:bodyPr>
          <a:lstStyle/>
          <a:p>
            <a:pPr>
              <a:defRPr/>
            </a:pPr>
            <a:r>
              <a:rPr lang="sv-SE" sz="1000" b="0" dirty="0">
                <a:latin typeface="+mn-lt"/>
              </a:rPr>
              <a:t>5900S</a:t>
            </a:r>
          </a:p>
        </p:txBody>
      </p:sp>
      <p:sp>
        <p:nvSpPr>
          <p:cNvPr id="39" name="TextBox 38"/>
          <p:cNvSpPr txBox="1"/>
          <p:nvPr/>
        </p:nvSpPr>
        <p:spPr>
          <a:xfrm>
            <a:off x="1763713" y="3429000"/>
            <a:ext cx="820737" cy="246063"/>
          </a:xfrm>
          <a:prstGeom prst="rect">
            <a:avLst/>
          </a:prstGeom>
          <a:noFill/>
        </p:spPr>
        <p:txBody>
          <a:bodyPr>
            <a:spAutoFit/>
          </a:bodyPr>
          <a:lstStyle/>
          <a:p>
            <a:pPr>
              <a:defRPr/>
            </a:pPr>
            <a:r>
              <a:rPr lang="sv-SE" sz="1000" b="0" dirty="0">
                <a:latin typeface="+mn-lt"/>
              </a:rPr>
              <a:t>Level 1</a:t>
            </a:r>
          </a:p>
        </p:txBody>
      </p:sp>
      <p:sp>
        <p:nvSpPr>
          <p:cNvPr id="40" name="TextBox 39"/>
          <p:cNvSpPr txBox="1"/>
          <p:nvPr/>
        </p:nvSpPr>
        <p:spPr>
          <a:xfrm>
            <a:off x="1763713" y="2895600"/>
            <a:ext cx="820737" cy="246063"/>
          </a:xfrm>
          <a:prstGeom prst="rect">
            <a:avLst/>
          </a:prstGeom>
          <a:noFill/>
        </p:spPr>
        <p:txBody>
          <a:bodyPr>
            <a:spAutoFit/>
          </a:bodyPr>
          <a:lstStyle/>
          <a:p>
            <a:pPr>
              <a:defRPr/>
            </a:pPr>
            <a:r>
              <a:rPr lang="sv-SE" sz="1000" b="0" dirty="0">
                <a:latin typeface="+mn-lt"/>
              </a:rPr>
              <a:t>Level 2</a:t>
            </a:r>
          </a:p>
        </p:txBody>
      </p:sp>
      <p:sp>
        <p:nvSpPr>
          <p:cNvPr id="41" name="TextBox 40"/>
          <p:cNvSpPr txBox="1"/>
          <p:nvPr/>
        </p:nvSpPr>
        <p:spPr>
          <a:xfrm>
            <a:off x="2122488" y="4006850"/>
            <a:ext cx="1230312" cy="708025"/>
          </a:xfrm>
          <a:prstGeom prst="rect">
            <a:avLst/>
          </a:prstGeom>
          <a:noFill/>
        </p:spPr>
        <p:txBody>
          <a:bodyPr>
            <a:spAutoFit/>
          </a:bodyPr>
          <a:lstStyle/>
          <a:p>
            <a:pPr>
              <a:defRPr/>
            </a:pPr>
            <a:r>
              <a:rPr lang="sv-SE" sz="1000" b="0" dirty="0">
                <a:latin typeface="+mn-lt"/>
              </a:rPr>
              <a:t>High level alarm: two separate and configurable relay outputs</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4" descr="I:\GSS\KURS\eLearning\Raptor System Overview\Bilder\Slide30\HiLevAlarm-2120.jpg"/>
          <p:cNvPicPr>
            <a:picLocks noChangeAspect="1" noChangeArrowheads="1"/>
          </p:cNvPicPr>
          <p:nvPr/>
        </p:nvPicPr>
        <p:blipFill>
          <a:blip r:embed="rId3" cstate="print"/>
          <a:srcRect/>
          <a:stretch>
            <a:fillRect/>
          </a:stretch>
        </p:blipFill>
        <p:spPr bwMode="auto">
          <a:xfrm>
            <a:off x="5486400" y="1476375"/>
            <a:ext cx="3486150" cy="1654175"/>
          </a:xfrm>
          <a:prstGeom prst="rect">
            <a:avLst/>
          </a:prstGeom>
          <a:noFill/>
          <a:ln w="9525">
            <a:noFill/>
            <a:miter lim="800000"/>
            <a:headEnd/>
            <a:tailEnd/>
          </a:ln>
        </p:spPr>
      </p:pic>
      <p:sp>
        <p:nvSpPr>
          <p:cNvPr id="13" name="TextBox 12"/>
          <p:cNvSpPr txBox="1"/>
          <p:nvPr/>
        </p:nvSpPr>
        <p:spPr>
          <a:xfrm>
            <a:off x="5795963" y="1268413"/>
            <a:ext cx="1435100" cy="246062"/>
          </a:xfrm>
          <a:prstGeom prst="rect">
            <a:avLst/>
          </a:prstGeom>
          <a:noFill/>
        </p:spPr>
        <p:txBody>
          <a:bodyPr>
            <a:spAutoFit/>
          </a:bodyPr>
          <a:lstStyle/>
          <a:p>
            <a:pPr>
              <a:defRPr/>
            </a:pPr>
            <a:r>
              <a:rPr lang="sv-SE" sz="1000" b="0" dirty="0">
                <a:latin typeface="+mn-lt"/>
              </a:rPr>
              <a:t>Point level alarm</a:t>
            </a:r>
          </a:p>
        </p:txBody>
      </p:sp>
      <p:sp>
        <p:nvSpPr>
          <p:cNvPr id="14" name="TextBox 13"/>
          <p:cNvSpPr txBox="1"/>
          <p:nvPr/>
        </p:nvSpPr>
        <p:spPr>
          <a:xfrm>
            <a:off x="4638675" y="2011363"/>
            <a:ext cx="944563" cy="246062"/>
          </a:xfrm>
          <a:prstGeom prst="rect">
            <a:avLst/>
          </a:prstGeom>
          <a:noFill/>
        </p:spPr>
        <p:txBody>
          <a:bodyPr>
            <a:spAutoFit/>
          </a:bodyPr>
          <a:lstStyle/>
          <a:p>
            <a:pPr algn="r">
              <a:defRPr/>
            </a:pPr>
            <a:r>
              <a:rPr lang="sv-SE" sz="1000" b="0" dirty="0">
                <a:latin typeface="+mn-lt"/>
              </a:rPr>
              <a:t>2120/2160</a:t>
            </a:r>
          </a:p>
        </p:txBody>
      </p:sp>
      <p:sp>
        <p:nvSpPr>
          <p:cNvPr id="15" name="TextBox 14"/>
          <p:cNvSpPr txBox="1"/>
          <p:nvPr/>
        </p:nvSpPr>
        <p:spPr>
          <a:xfrm>
            <a:off x="6011863" y="1878013"/>
            <a:ext cx="820737" cy="246062"/>
          </a:xfrm>
          <a:prstGeom prst="rect">
            <a:avLst/>
          </a:prstGeom>
          <a:noFill/>
        </p:spPr>
        <p:txBody>
          <a:bodyPr>
            <a:spAutoFit/>
          </a:bodyPr>
          <a:lstStyle/>
          <a:p>
            <a:pPr>
              <a:defRPr/>
            </a:pPr>
            <a:r>
              <a:rPr lang="sv-SE" sz="1000" b="0" dirty="0">
                <a:latin typeface="+mn-lt"/>
              </a:rPr>
              <a:t>Level</a:t>
            </a:r>
          </a:p>
        </p:txBody>
      </p:sp>
      <p:sp>
        <p:nvSpPr>
          <p:cNvPr id="16" name="TextBox 15"/>
          <p:cNvSpPr txBox="1"/>
          <p:nvPr/>
        </p:nvSpPr>
        <p:spPr>
          <a:xfrm>
            <a:off x="6362700" y="2414588"/>
            <a:ext cx="1230313" cy="706437"/>
          </a:xfrm>
          <a:prstGeom prst="rect">
            <a:avLst/>
          </a:prstGeom>
          <a:noFill/>
        </p:spPr>
        <p:txBody>
          <a:bodyPr>
            <a:spAutoFit/>
          </a:bodyPr>
          <a:lstStyle/>
          <a:p>
            <a:pPr>
              <a:defRPr/>
            </a:pPr>
            <a:r>
              <a:rPr lang="sv-SE" sz="1000" b="0" dirty="0">
                <a:latin typeface="+mn-lt"/>
              </a:rPr>
              <a:t>High level alarm: two separate and configurable relay outputs</a:t>
            </a:r>
          </a:p>
        </p:txBody>
      </p:sp>
      <p:sp>
        <p:nvSpPr>
          <p:cNvPr id="17" name="TextBox 16"/>
          <p:cNvSpPr txBox="1"/>
          <p:nvPr/>
        </p:nvSpPr>
        <p:spPr>
          <a:xfrm>
            <a:off x="5651500" y="1878013"/>
            <a:ext cx="563563" cy="246062"/>
          </a:xfrm>
          <a:prstGeom prst="rect">
            <a:avLst/>
          </a:prstGeom>
          <a:noFill/>
        </p:spPr>
        <p:txBody>
          <a:bodyPr>
            <a:spAutoFit/>
          </a:bodyPr>
          <a:lstStyle/>
          <a:p>
            <a:pPr>
              <a:defRPr/>
            </a:pPr>
            <a:r>
              <a:rPr lang="sv-SE" sz="1000" b="0" dirty="0">
                <a:latin typeface="+mn-lt"/>
              </a:rPr>
              <a:t>5900S</a:t>
            </a:r>
          </a:p>
        </p:txBody>
      </p:sp>
      <p:pic>
        <p:nvPicPr>
          <p:cNvPr id="48136" name="Picture 11" descr="V:\Land_Div\Piw\Lena\Raptor\PDS\Pictures\2160long_mod.jpg"/>
          <p:cNvPicPr>
            <a:picLocks noChangeAspect="1" noChangeArrowheads="1"/>
          </p:cNvPicPr>
          <p:nvPr/>
        </p:nvPicPr>
        <p:blipFill>
          <a:blip r:embed="rId4" cstate="print"/>
          <a:srcRect/>
          <a:stretch>
            <a:fillRect/>
          </a:stretch>
        </p:blipFill>
        <p:spPr bwMode="auto">
          <a:xfrm>
            <a:off x="3492500" y="3213100"/>
            <a:ext cx="2305050" cy="3398838"/>
          </a:xfrm>
          <a:prstGeom prst="rect">
            <a:avLst/>
          </a:prstGeom>
          <a:noFill/>
          <a:ln w="9525">
            <a:noFill/>
            <a:miter lim="800000"/>
            <a:headEnd/>
            <a:tailEnd/>
          </a:ln>
        </p:spPr>
      </p:pic>
      <p:pic>
        <p:nvPicPr>
          <p:cNvPr id="48137" name="Picture 5"/>
          <p:cNvPicPr>
            <a:picLocks noGrp="1" noChangeAspect="1" noChangeArrowheads="1"/>
          </p:cNvPicPr>
          <p:nvPr>
            <p:ph sz="half" idx="2"/>
          </p:nvPr>
        </p:nvPicPr>
        <p:blipFill>
          <a:blip r:embed="rId5" cstate="print"/>
          <a:srcRect/>
          <a:stretch>
            <a:fillRect/>
          </a:stretch>
        </p:blipFill>
        <p:spPr>
          <a:xfrm>
            <a:off x="900113" y="4292600"/>
            <a:ext cx="1582737" cy="1622425"/>
          </a:xfrm>
          <a:noFill/>
        </p:spPr>
      </p:pic>
      <p:sp>
        <p:nvSpPr>
          <p:cNvPr id="2" name="Title 1"/>
          <p:cNvSpPr>
            <a:spLocks noGrp="1"/>
          </p:cNvSpPr>
          <p:nvPr>
            <p:ph type="title"/>
          </p:nvPr>
        </p:nvSpPr>
        <p:spPr/>
        <p:txBody>
          <a:bodyPr/>
          <a:lstStyle/>
          <a:p>
            <a:pPr>
              <a:defRPr/>
            </a:pPr>
            <a:r>
              <a:rPr lang="sv-SE" dirty="0" smtClean="0"/>
              <a:t>Rosemount 2120 &amp; 2160</a:t>
            </a:r>
          </a:p>
        </p:txBody>
      </p:sp>
      <p:sp>
        <p:nvSpPr>
          <p:cNvPr id="48139" name="Content Placeholder 5"/>
          <p:cNvSpPr>
            <a:spLocks noGrp="1"/>
          </p:cNvSpPr>
          <p:nvPr>
            <p:ph sz="half" idx="1"/>
          </p:nvPr>
        </p:nvSpPr>
        <p:spPr/>
        <p:txBody>
          <a:bodyPr/>
          <a:lstStyle/>
          <a:p>
            <a:r>
              <a:rPr lang="sv-SE" sz="2400" smtClean="0"/>
              <a:t>Vibrating fork Liquid Level Switch</a:t>
            </a:r>
          </a:p>
          <a:p>
            <a:r>
              <a:rPr lang="sv-SE" sz="2400" smtClean="0"/>
              <a:t>”Fast drip” fork design</a:t>
            </a:r>
          </a:p>
          <a:p>
            <a:r>
              <a:rPr lang="sv-SE" sz="2400" smtClean="0"/>
              <a:t>All liquid applications</a:t>
            </a:r>
          </a:p>
          <a:p>
            <a:r>
              <a:rPr lang="sv-SE" sz="2400" smtClean="0"/>
              <a:t>High or low level alarm</a:t>
            </a:r>
          </a:p>
          <a:p>
            <a:r>
              <a:rPr lang="sv-SE" sz="2400" smtClean="0"/>
              <a:t>Magnetic test point</a:t>
            </a:r>
          </a:p>
        </p:txBody>
      </p:sp>
      <p:sp>
        <p:nvSpPr>
          <p:cNvPr id="48140" name="Slide Number Placeholder 3"/>
          <p:cNvSpPr>
            <a:spLocks noGrp="1"/>
          </p:cNvSpPr>
          <p:nvPr>
            <p:ph type="sldNum" sz="quarter" idx="12"/>
          </p:nvPr>
        </p:nvSpPr>
        <p:spPr>
          <a:noFill/>
        </p:spPr>
        <p:txBody>
          <a:bodyPr/>
          <a:lstStyle/>
          <a:p>
            <a:fld id="{2F4CD4C8-BA89-4FE1-9EB4-60D05CC563A0}" type="slidenum">
              <a:rPr lang="en-US" smtClean="0">
                <a:latin typeface="Arial" pitchFamily="34" charset="0"/>
              </a:rPr>
              <a:pPr/>
              <a:t>36</a:t>
            </a:fld>
            <a:endParaRPr lang="en-US" smtClean="0">
              <a:latin typeface="Arial" pitchFamily="34" charset="0"/>
            </a:endParaRPr>
          </a:p>
        </p:txBody>
      </p:sp>
      <p:sp>
        <p:nvSpPr>
          <p:cNvPr id="48141" name="Oval 9"/>
          <p:cNvSpPr>
            <a:spLocks noChangeArrowheads="1"/>
          </p:cNvSpPr>
          <p:nvPr/>
        </p:nvSpPr>
        <p:spPr bwMode="auto">
          <a:xfrm>
            <a:off x="5435600" y="1989138"/>
            <a:ext cx="357188" cy="285750"/>
          </a:xfrm>
          <a:prstGeom prst="ellipse">
            <a:avLst/>
          </a:prstGeom>
          <a:noFill/>
          <a:ln w="25400" algn="ctr">
            <a:solidFill>
              <a:schemeClr val="accent2"/>
            </a:solidFill>
            <a:round/>
            <a:headEnd/>
            <a:tailEnd/>
          </a:ln>
        </p:spPr>
        <p:txBody>
          <a:bodyPr wrap="none" anchor="ctr"/>
          <a:lstStyle/>
          <a:p>
            <a:endParaRPr lang="sv-SE"/>
          </a:p>
        </p:txBody>
      </p:sp>
      <p:pic>
        <p:nvPicPr>
          <p:cNvPr id="48142" name="Picture 9"/>
          <p:cNvPicPr>
            <a:picLocks noChangeAspect="1" noChangeArrowheads="1"/>
          </p:cNvPicPr>
          <p:nvPr/>
        </p:nvPicPr>
        <p:blipFill>
          <a:blip r:embed="rId6" cstate="print"/>
          <a:srcRect/>
          <a:stretch>
            <a:fillRect/>
          </a:stretch>
        </p:blipFill>
        <p:spPr bwMode="auto">
          <a:xfrm>
            <a:off x="7235825" y="3213100"/>
            <a:ext cx="1657350" cy="2290763"/>
          </a:xfrm>
          <a:prstGeom prst="rect">
            <a:avLst/>
          </a:prstGeom>
          <a:noFill/>
          <a:ln w="9525">
            <a:noFill/>
            <a:miter lim="800000"/>
            <a:headEnd/>
            <a:tailEnd/>
          </a:ln>
        </p:spPr>
      </p:pic>
      <p:pic>
        <p:nvPicPr>
          <p:cNvPr id="48143" name="Picture 10" descr="V:\Land_Div\Piw\Lena\Raptor\PDS\Pictures\2120_Switch_Plastic_Ext_Flange_R.PNG"/>
          <p:cNvPicPr>
            <a:picLocks noChangeAspect="1" noChangeArrowheads="1"/>
          </p:cNvPicPr>
          <p:nvPr/>
        </p:nvPicPr>
        <p:blipFill>
          <a:blip r:embed="rId7" cstate="print"/>
          <a:srcRect/>
          <a:stretch>
            <a:fillRect/>
          </a:stretch>
        </p:blipFill>
        <p:spPr bwMode="auto">
          <a:xfrm>
            <a:off x="5580063" y="3213100"/>
            <a:ext cx="1279525" cy="3287713"/>
          </a:xfrm>
          <a:prstGeom prst="rect">
            <a:avLst/>
          </a:prstGeom>
          <a:noFill/>
          <a:ln w="9525">
            <a:noFill/>
            <a:miter lim="800000"/>
            <a:headEnd/>
            <a:tailEnd/>
          </a:ln>
        </p:spPr>
      </p:pic>
      <p:pic>
        <p:nvPicPr>
          <p:cNvPr id="48144" name="Picture 12" descr="V:\Land_Div\Piw\Lena\Raptor\PDS\Pictures\2160 wireless switch.png"/>
          <p:cNvPicPr>
            <a:picLocks noChangeAspect="1" noChangeArrowheads="1"/>
          </p:cNvPicPr>
          <p:nvPr/>
        </p:nvPicPr>
        <p:blipFill>
          <a:blip r:embed="rId8" cstate="print"/>
          <a:srcRect/>
          <a:stretch>
            <a:fillRect/>
          </a:stretch>
        </p:blipFill>
        <p:spPr bwMode="auto">
          <a:xfrm>
            <a:off x="2268538" y="3716338"/>
            <a:ext cx="1763712" cy="26368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sv-SE" dirty="0" smtClean="0"/>
              <a:t>Emulation</a:t>
            </a:r>
          </a:p>
        </p:txBody>
      </p:sp>
      <p:sp>
        <p:nvSpPr>
          <p:cNvPr id="49155" name="Content Placeholder 4"/>
          <p:cNvSpPr>
            <a:spLocks noGrp="1"/>
          </p:cNvSpPr>
          <p:nvPr>
            <p:ph sz="half" idx="1"/>
          </p:nvPr>
        </p:nvSpPr>
        <p:spPr>
          <a:xfrm>
            <a:off x="571500" y="1206500"/>
            <a:ext cx="8358188" cy="1722438"/>
          </a:xfrm>
        </p:spPr>
        <p:txBody>
          <a:bodyPr/>
          <a:lstStyle/>
          <a:p>
            <a:r>
              <a:rPr lang="sv-SE" sz="2400" smtClean="0"/>
              <a:t>Compatible with other vendors</a:t>
            </a:r>
          </a:p>
          <a:p>
            <a:r>
              <a:rPr lang="sv-SE" sz="2400" smtClean="0"/>
              <a:t>Step-by-Step modernization</a:t>
            </a:r>
          </a:p>
          <a:p>
            <a:r>
              <a:rPr lang="sv-SE" sz="2400" smtClean="0"/>
              <a:t>Emulation in field and/or control room</a:t>
            </a:r>
          </a:p>
          <a:p>
            <a:pPr lvl="1"/>
            <a:endParaRPr lang="sv-SE" sz="2000" smtClean="0"/>
          </a:p>
        </p:txBody>
      </p:sp>
      <p:sp>
        <p:nvSpPr>
          <p:cNvPr id="49156" name="Slide Number Placeholder 3"/>
          <p:cNvSpPr>
            <a:spLocks noGrp="1"/>
          </p:cNvSpPr>
          <p:nvPr>
            <p:ph type="sldNum" sz="quarter" idx="12"/>
          </p:nvPr>
        </p:nvSpPr>
        <p:spPr>
          <a:noFill/>
        </p:spPr>
        <p:txBody>
          <a:bodyPr/>
          <a:lstStyle/>
          <a:p>
            <a:fld id="{2EC85D7E-1A25-42FC-8495-DD2F92997AC6}" type="slidenum">
              <a:rPr lang="en-US" smtClean="0">
                <a:latin typeface="Arial" pitchFamily="34" charset="0"/>
              </a:rPr>
              <a:pPr/>
              <a:t>37</a:t>
            </a:fld>
            <a:endParaRPr lang="en-US" smtClean="0">
              <a:latin typeface="Arial" pitchFamily="34" charset="0"/>
            </a:endParaRPr>
          </a:p>
        </p:txBody>
      </p:sp>
      <p:sp>
        <p:nvSpPr>
          <p:cNvPr id="49157" name="Text Box 10"/>
          <p:cNvSpPr txBox="1">
            <a:spLocks noChangeArrowheads="1"/>
          </p:cNvSpPr>
          <p:nvPr/>
        </p:nvSpPr>
        <p:spPr bwMode="auto">
          <a:xfrm>
            <a:off x="428625" y="5715000"/>
            <a:ext cx="4057650" cy="244475"/>
          </a:xfrm>
          <a:prstGeom prst="rect">
            <a:avLst/>
          </a:prstGeom>
          <a:noFill/>
          <a:ln w="9525" algn="ctr">
            <a:noFill/>
            <a:miter lim="800000"/>
            <a:headEnd/>
            <a:tailEnd/>
          </a:ln>
        </p:spPr>
        <p:txBody>
          <a:bodyPr>
            <a:spAutoFit/>
          </a:bodyPr>
          <a:lstStyle/>
          <a:p>
            <a:pPr>
              <a:spcBef>
                <a:spcPct val="50000"/>
              </a:spcBef>
            </a:pPr>
            <a:r>
              <a:rPr lang="sv-SE" sz="1000">
                <a:solidFill>
                  <a:srgbClr val="014689"/>
                </a:solidFill>
              </a:rPr>
              <a:t>Emulation in field</a:t>
            </a:r>
            <a:endParaRPr lang="en-US" sz="1000">
              <a:solidFill>
                <a:srgbClr val="014689"/>
              </a:solidFill>
            </a:endParaRPr>
          </a:p>
        </p:txBody>
      </p:sp>
      <p:sp>
        <p:nvSpPr>
          <p:cNvPr id="49158" name="Text Box 19"/>
          <p:cNvSpPr txBox="1">
            <a:spLocks noChangeArrowheads="1"/>
          </p:cNvSpPr>
          <p:nvPr/>
        </p:nvSpPr>
        <p:spPr bwMode="auto">
          <a:xfrm>
            <a:off x="4619625" y="5715000"/>
            <a:ext cx="4057650" cy="244475"/>
          </a:xfrm>
          <a:prstGeom prst="rect">
            <a:avLst/>
          </a:prstGeom>
          <a:noFill/>
          <a:ln w="9525" algn="ctr">
            <a:noFill/>
            <a:miter lim="800000"/>
            <a:headEnd/>
            <a:tailEnd/>
          </a:ln>
        </p:spPr>
        <p:txBody>
          <a:bodyPr>
            <a:spAutoFit/>
          </a:bodyPr>
          <a:lstStyle/>
          <a:p>
            <a:pPr>
              <a:spcBef>
                <a:spcPct val="50000"/>
              </a:spcBef>
            </a:pPr>
            <a:r>
              <a:rPr lang="sv-SE" sz="1000" dirty="0">
                <a:solidFill>
                  <a:srgbClr val="014689"/>
                </a:solidFill>
              </a:rPr>
              <a:t>Emulation in control room</a:t>
            </a:r>
            <a:endParaRPr lang="en-US" sz="1000" dirty="0">
              <a:solidFill>
                <a:srgbClr val="014689"/>
              </a:solidFill>
            </a:endParaRPr>
          </a:p>
        </p:txBody>
      </p:sp>
      <p:pic>
        <p:nvPicPr>
          <p:cNvPr id="49159" name="Picture 6" descr="I:\GSS\KURS\eLearning\Raptor System Overview\Bilder\Slide18\config_gauge_emulering_5900.jpg"/>
          <p:cNvPicPr>
            <a:picLocks noChangeAspect="1" noChangeArrowheads="1"/>
          </p:cNvPicPr>
          <p:nvPr/>
        </p:nvPicPr>
        <p:blipFill>
          <a:blip r:embed="rId3" cstate="print"/>
          <a:srcRect/>
          <a:stretch>
            <a:fillRect/>
          </a:stretch>
        </p:blipFill>
        <p:spPr bwMode="auto">
          <a:xfrm>
            <a:off x="1282700" y="2538413"/>
            <a:ext cx="2705100" cy="3233738"/>
          </a:xfrm>
          <a:prstGeom prst="rect">
            <a:avLst/>
          </a:prstGeom>
          <a:noFill/>
          <a:ln w="9525">
            <a:noFill/>
            <a:miter lim="800000"/>
            <a:headEnd/>
            <a:tailEnd/>
          </a:ln>
        </p:spPr>
      </p:pic>
      <p:sp>
        <p:nvSpPr>
          <p:cNvPr id="12" name="TextBox 11"/>
          <p:cNvSpPr txBox="1"/>
          <p:nvPr/>
        </p:nvSpPr>
        <p:spPr>
          <a:xfrm>
            <a:off x="2771775" y="2636614"/>
            <a:ext cx="1568450" cy="400050"/>
          </a:xfrm>
          <a:prstGeom prst="rect">
            <a:avLst/>
          </a:prstGeom>
          <a:noFill/>
        </p:spPr>
        <p:txBody>
          <a:bodyPr>
            <a:spAutoFit/>
          </a:bodyPr>
          <a:lstStyle/>
          <a:p>
            <a:pPr>
              <a:defRPr/>
            </a:pPr>
            <a:r>
              <a:rPr lang="sv-SE" sz="1000" b="0" dirty="0">
                <a:latin typeface="+mn-lt"/>
              </a:rPr>
              <a:t>Existing host system from a different vendor</a:t>
            </a:r>
          </a:p>
        </p:txBody>
      </p:sp>
      <p:sp>
        <p:nvSpPr>
          <p:cNvPr id="13" name="TextBox 12"/>
          <p:cNvSpPr txBox="1"/>
          <p:nvPr/>
        </p:nvSpPr>
        <p:spPr>
          <a:xfrm>
            <a:off x="406400" y="3944714"/>
            <a:ext cx="1422400" cy="708025"/>
          </a:xfrm>
          <a:prstGeom prst="rect">
            <a:avLst/>
          </a:prstGeom>
          <a:noFill/>
        </p:spPr>
        <p:txBody>
          <a:bodyPr>
            <a:spAutoFit/>
          </a:bodyPr>
          <a:lstStyle/>
          <a:p>
            <a:pPr>
              <a:defRPr/>
            </a:pPr>
            <a:r>
              <a:rPr lang="sv-SE" sz="1000" b="0" dirty="0">
                <a:latin typeface="+mn-lt"/>
              </a:rPr>
              <a:t>Mechanical/Servo gauges from a different supplier in an existing system</a:t>
            </a:r>
          </a:p>
        </p:txBody>
      </p:sp>
      <p:sp>
        <p:nvSpPr>
          <p:cNvPr id="14" name="TextBox 13"/>
          <p:cNvSpPr txBox="1"/>
          <p:nvPr/>
        </p:nvSpPr>
        <p:spPr>
          <a:xfrm>
            <a:off x="2843213" y="4262214"/>
            <a:ext cx="1568450" cy="246062"/>
          </a:xfrm>
          <a:prstGeom prst="rect">
            <a:avLst/>
          </a:prstGeom>
          <a:noFill/>
        </p:spPr>
        <p:txBody>
          <a:bodyPr>
            <a:spAutoFit/>
          </a:bodyPr>
          <a:lstStyle/>
          <a:p>
            <a:pPr algn="l">
              <a:defRPr/>
            </a:pPr>
            <a:r>
              <a:rPr lang="sv-SE" sz="1000" b="0" dirty="0">
                <a:latin typeface="+mn-lt"/>
              </a:rPr>
              <a:t>2410 Tank Hub</a:t>
            </a:r>
          </a:p>
        </p:txBody>
      </p:sp>
      <p:pic>
        <p:nvPicPr>
          <p:cNvPr id="49163" name="Picture 4" descr="I:\GSS\KURS\eLearning\Raptor System Overview\Bilder\Slide18\config_croom_emulering.jpg"/>
          <p:cNvPicPr>
            <a:picLocks noChangeAspect="1" noChangeArrowheads="1"/>
          </p:cNvPicPr>
          <p:nvPr/>
        </p:nvPicPr>
        <p:blipFill>
          <a:blip r:embed="rId4" cstate="print"/>
          <a:srcRect/>
          <a:stretch>
            <a:fillRect/>
          </a:stretch>
        </p:blipFill>
        <p:spPr bwMode="auto">
          <a:xfrm>
            <a:off x="5656263" y="2538413"/>
            <a:ext cx="1873250" cy="3194050"/>
          </a:xfrm>
          <a:prstGeom prst="rect">
            <a:avLst/>
          </a:prstGeom>
          <a:noFill/>
          <a:ln w="9525">
            <a:noFill/>
            <a:miter lim="800000"/>
            <a:headEnd/>
            <a:tailEnd/>
          </a:ln>
        </p:spPr>
      </p:pic>
      <p:sp>
        <p:nvSpPr>
          <p:cNvPr id="20" name="TextBox 19"/>
          <p:cNvSpPr txBox="1"/>
          <p:nvPr/>
        </p:nvSpPr>
        <p:spPr>
          <a:xfrm>
            <a:off x="7224713" y="3652838"/>
            <a:ext cx="1568450" cy="400110"/>
          </a:xfrm>
          <a:prstGeom prst="rect">
            <a:avLst/>
          </a:prstGeom>
          <a:noFill/>
        </p:spPr>
        <p:txBody>
          <a:bodyPr>
            <a:spAutoFit/>
          </a:bodyPr>
          <a:lstStyle/>
          <a:p>
            <a:pPr>
              <a:defRPr/>
            </a:pPr>
            <a:r>
              <a:rPr lang="sv-SE" sz="1000" b="0" dirty="0" smtClean="0">
                <a:latin typeface="+mn-lt"/>
              </a:rPr>
              <a:t>Mini receiver/</a:t>
            </a:r>
            <a:br>
              <a:rPr lang="sv-SE" sz="1000" b="0" dirty="0" smtClean="0">
                <a:latin typeface="+mn-lt"/>
              </a:rPr>
            </a:br>
            <a:r>
              <a:rPr lang="sv-SE" sz="1000" b="0" dirty="0" smtClean="0">
                <a:latin typeface="+mn-lt"/>
              </a:rPr>
              <a:t>FCU2165/FCU2175</a:t>
            </a:r>
            <a:endParaRPr lang="sv-SE" sz="1000" b="0" dirty="0">
              <a:latin typeface="+mn-lt"/>
            </a:endParaRPr>
          </a:p>
        </p:txBody>
      </p:sp>
      <p:sp>
        <p:nvSpPr>
          <p:cNvPr id="22" name="TextBox 21"/>
          <p:cNvSpPr txBox="1"/>
          <p:nvPr/>
        </p:nvSpPr>
        <p:spPr>
          <a:xfrm>
            <a:off x="7135813" y="3021013"/>
            <a:ext cx="1568450" cy="246062"/>
          </a:xfrm>
          <a:prstGeom prst="rect">
            <a:avLst/>
          </a:prstGeom>
          <a:noFill/>
        </p:spPr>
        <p:txBody>
          <a:bodyPr>
            <a:spAutoFit/>
          </a:bodyPr>
          <a:lstStyle/>
          <a:p>
            <a:pPr>
              <a:defRPr/>
            </a:pPr>
            <a:r>
              <a:rPr lang="sv-SE" sz="1000" dirty="0">
                <a:latin typeface="+mn-lt"/>
              </a:rPr>
              <a:t>TankMaster PC</a:t>
            </a:r>
          </a:p>
        </p:txBody>
      </p:sp>
      <p:sp>
        <p:nvSpPr>
          <p:cNvPr id="23" name="TextBox 22"/>
          <p:cNvSpPr txBox="1"/>
          <p:nvPr/>
        </p:nvSpPr>
        <p:spPr>
          <a:xfrm>
            <a:off x="7227888" y="2981325"/>
            <a:ext cx="1566862" cy="400050"/>
          </a:xfrm>
          <a:prstGeom prst="rect">
            <a:avLst/>
          </a:prstGeom>
          <a:solidFill>
            <a:schemeClr val="bg1"/>
          </a:solidFill>
        </p:spPr>
        <p:txBody>
          <a:bodyPr>
            <a:spAutoFit/>
          </a:bodyPr>
          <a:lstStyle/>
          <a:p>
            <a:pPr>
              <a:defRPr/>
            </a:pPr>
            <a:r>
              <a:rPr lang="sv-SE" sz="1000" b="0" dirty="0">
                <a:latin typeface="+mn-lt"/>
              </a:rPr>
              <a:t>Existing host system from a different vendor</a:t>
            </a:r>
          </a:p>
        </p:txBody>
      </p:sp>
      <p:pic>
        <p:nvPicPr>
          <p:cNvPr id="49167" name="Picture 5" descr="I:\GSS\KURS\eLearning\Raptor System Overview\Bilder\Slide18\host.jpg"/>
          <p:cNvPicPr>
            <a:picLocks noChangeAspect="1" noChangeArrowheads="1"/>
          </p:cNvPicPr>
          <p:nvPr/>
        </p:nvPicPr>
        <p:blipFill>
          <a:blip r:embed="rId5" cstate="print"/>
          <a:srcRect/>
          <a:stretch>
            <a:fillRect/>
          </a:stretch>
        </p:blipFill>
        <p:spPr bwMode="auto">
          <a:xfrm>
            <a:off x="6392863" y="2889250"/>
            <a:ext cx="896937" cy="581025"/>
          </a:xfrm>
          <a:prstGeom prst="rect">
            <a:avLst/>
          </a:prstGeom>
          <a:noFill/>
          <a:ln w="9525">
            <a:noFill/>
            <a:miter lim="800000"/>
            <a:headEnd/>
            <a:tailEnd/>
          </a:ln>
        </p:spPr>
      </p:pic>
      <p:sp>
        <p:nvSpPr>
          <p:cNvPr id="17" name="TextBox 16"/>
          <p:cNvSpPr txBox="1"/>
          <p:nvPr/>
        </p:nvSpPr>
        <p:spPr>
          <a:xfrm>
            <a:off x="3419475" y="4695825"/>
            <a:ext cx="1568450" cy="246063"/>
          </a:xfrm>
          <a:prstGeom prst="rect">
            <a:avLst/>
          </a:prstGeom>
          <a:noFill/>
        </p:spPr>
        <p:txBody>
          <a:bodyPr>
            <a:spAutoFit/>
          </a:bodyPr>
          <a:lstStyle/>
          <a:p>
            <a:pPr algn="l">
              <a:defRPr/>
            </a:pPr>
            <a:r>
              <a:rPr lang="sv-SE" sz="1000" b="0" dirty="0">
                <a:latin typeface="+mn-lt"/>
              </a:rPr>
              <a:t>5400</a:t>
            </a:r>
          </a:p>
        </p:txBody>
      </p:sp>
      <p:sp>
        <p:nvSpPr>
          <p:cNvPr id="18" name="TextBox 17"/>
          <p:cNvSpPr txBox="1"/>
          <p:nvPr/>
        </p:nvSpPr>
        <p:spPr>
          <a:xfrm>
            <a:off x="2843213" y="4508276"/>
            <a:ext cx="1568450" cy="246063"/>
          </a:xfrm>
          <a:prstGeom prst="rect">
            <a:avLst/>
          </a:prstGeom>
          <a:noFill/>
        </p:spPr>
        <p:txBody>
          <a:bodyPr>
            <a:spAutoFit/>
          </a:bodyPr>
          <a:lstStyle/>
          <a:p>
            <a:pPr algn="l">
              <a:defRPr/>
            </a:pPr>
            <a:r>
              <a:rPr lang="sv-SE" sz="1000" b="0" dirty="0">
                <a:latin typeface="+mn-lt"/>
              </a:rPr>
              <a:t>5900S</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sv-SE" dirty="0" smtClean="0"/>
              <a:t>Mini Receiver</a:t>
            </a:r>
            <a:endParaRPr lang="sv-SE" dirty="0" smtClean="0"/>
          </a:p>
        </p:txBody>
      </p:sp>
      <p:sp>
        <p:nvSpPr>
          <p:cNvPr id="2052" name="Content Placeholder 2"/>
          <p:cNvSpPr>
            <a:spLocks noGrp="1"/>
          </p:cNvSpPr>
          <p:nvPr>
            <p:ph sz="half" idx="1"/>
          </p:nvPr>
        </p:nvSpPr>
        <p:spPr>
          <a:xfrm>
            <a:off x="571500" y="1206500"/>
            <a:ext cx="6232748" cy="4794250"/>
          </a:xfrm>
        </p:spPr>
        <p:txBody>
          <a:bodyPr/>
          <a:lstStyle/>
          <a:p>
            <a:r>
              <a:rPr lang="sv-SE" sz="2400" dirty="0" smtClean="0"/>
              <a:t>Transparent interface / protocol converter / data conentrator</a:t>
            </a:r>
          </a:p>
          <a:p>
            <a:r>
              <a:rPr lang="sv-SE" sz="2400" dirty="0" smtClean="0"/>
              <a:t>Integrates different vendor’s gauges </a:t>
            </a:r>
          </a:p>
          <a:p>
            <a:pPr lvl="1"/>
            <a:r>
              <a:rPr lang="sv-SE" sz="2000" dirty="0" smtClean="0"/>
              <a:t>Enraf (BPM)</a:t>
            </a:r>
          </a:p>
          <a:p>
            <a:pPr lvl="1"/>
            <a:r>
              <a:rPr lang="sv-SE" sz="2000" dirty="0" smtClean="0"/>
              <a:t>Whessoe (CL)</a:t>
            </a:r>
          </a:p>
          <a:p>
            <a:pPr lvl="1"/>
            <a:r>
              <a:rPr lang="sv-SE" sz="2000" dirty="0" smtClean="0"/>
              <a:t>Saab (TRL/2)</a:t>
            </a:r>
          </a:p>
          <a:p>
            <a:pPr lvl="1"/>
            <a:r>
              <a:rPr lang="sv-SE" sz="2000" dirty="0" smtClean="0"/>
              <a:t>Varec Mark/space</a:t>
            </a:r>
          </a:p>
          <a:p>
            <a:r>
              <a:rPr lang="sv-SE" dirty="0" smtClean="0"/>
              <a:t>Models</a:t>
            </a:r>
          </a:p>
          <a:p>
            <a:pPr lvl="1"/>
            <a:r>
              <a:rPr lang="sv-SE" dirty="0" smtClean="0"/>
              <a:t>Wall mount (8 ports)</a:t>
            </a:r>
          </a:p>
          <a:p>
            <a:pPr lvl="1"/>
            <a:r>
              <a:rPr lang="sv-SE" dirty="0" smtClean="0"/>
              <a:t>Rack mount (16 ports)</a:t>
            </a:r>
            <a:endParaRPr lang="sv-SE" dirty="0" smtClean="0"/>
          </a:p>
        </p:txBody>
      </p:sp>
      <p:sp>
        <p:nvSpPr>
          <p:cNvPr id="2053" name="Slide Number Placeholder 4"/>
          <p:cNvSpPr>
            <a:spLocks noGrp="1"/>
          </p:cNvSpPr>
          <p:nvPr>
            <p:ph type="sldNum" sz="quarter" idx="12"/>
          </p:nvPr>
        </p:nvSpPr>
        <p:spPr>
          <a:noFill/>
        </p:spPr>
        <p:txBody>
          <a:bodyPr/>
          <a:lstStyle/>
          <a:p>
            <a:fld id="{295E8555-CDC0-4FB7-88EE-0D91B8518D09}" type="slidenum">
              <a:rPr lang="en-US" smtClean="0">
                <a:latin typeface="Arial" pitchFamily="34" charset="0"/>
              </a:rPr>
              <a:pPr/>
              <a:t>38</a:t>
            </a:fld>
            <a:endParaRPr lang="en-US" smtClean="0">
              <a:latin typeface="Arial" pitchFamily="34" charset="0"/>
            </a:endParaRPr>
          </a:p>
        </p:txBody>
      </p:sp>
      <p:pic>
        <p:nvPicPr>
          <p:cNvPr id="13" name="Picture 12" descr="mini-mk2-b.JPG"/>
          <p:cNvPicPr/>
          <p:nvPr/>
        </p:nvPicPr>
        <p:blipFill>
          <a:blip r:embed="rId3" cstate="print"/>
          <a:stretch>
            <a:fillRect/>
          </a:stretch>
        </p:blipFill>
        <p:spPr>
          <a:xfrm>
            <a:off x="6372200" y="1556792"/>
            <a:ext cx="2218953" cy="2160240"/>
          </a:xfrm>
          <a:prstGeom prst="rect">
            <a:avLst/>
          </a:prstGeom>
        </p:spPr>
      </p:pic>
      <p:pic>
        <p:nvPicPr>
          <p:cNvPr id="14" name="Picture 13" descr="mini-mk2-rack-mount.JPG"/>
          <p:cNvPicPr/>
          <p:nvPr/>
        </p:nvPicPr>
        <p:blipFill>
          <a:blip r:embed="rId4" cstate="print"/>
          <a:stretch>
            <a:fillRect/>
          </a:stretch>
        </p:blipFill>
        <p:spPr>
          <a:xfrm>
            <a:off x="5652120" y="3789040"/>
            <a:ext cx="3295955" cy="1842183"/>
          </a:xfrm>
          <a:prstGeom prst="rect">
            <a:avLst/>
          </a:prstGeom>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sv-SE" dirty="0" smtClean="0"/>
              <a:t>Redundancy</a:t>
            </a:r>
          </a:p>
        </p:txBody>
      </p:sp>
      <p:sp>
        <p:nvSpPr>
          <p:cNvPr id="51203" name="Slide Number Placeholder 3"/>
          <p:cNvSpPr>
            <a:spLocks noGrp="1"/>
          </p:cNvSpPr>
          <p:nvPr>
            <p:ph type="sldNum" sz="quarter" idx="12"/>
          </p:nvPr>
        </p:nvSpPr>
        <p:spPr>
          <a:noFill/>
        </p:spPr>
        <p:txBody>
          <a:bodyPr/>
          <a:lstStyle/>
          <a:p>
            <a:fld id="{FAFD7633-CF7E-46B0-83D2-D6655EB40062}" type="slidenum">
              <a:rPr lang="en-US" smtClean="0">
                <a:latin typeface="Arial" pitchFamily="34" charset="0"/>
              </a:rPr>
              <a:pPr/>
              <a:t>39</a:t>
            </a:fld>
            <a:endParaRPr lang="en-US" smtClean="0">
              <a:latin typeface="Arial" pitchFamily="34" charset="0"/>
            </a:endParaRPr>
          </a:p>
        </p:txBody>
      </p:sp>
      <p:pic>
        <p:nvPicPr>
          <p:cNvPr id="51204" name="Picture 9" descr="I:\GSS\KURS\eLearning\Raptor System Overview\Bilder\Slide19\red_TM.jpg"/>
          <p:cNvPicPr>
            <a:picLocks noChangeAspect="1" noChangeArrowheads="1"/>
          </p:cNvPicPr>
          <p:nvPr/>
        </p:nvPicPr>
        <p:blipFill>
          <a:blip r:embed="rId3" cstate="print"/>
          <a:srcRect/>
          <a:stretch>
            <a:fillRect/>
          </a:stretch>
        </p:blipFill>
        <p:spPr bwMode="auto">
          <a:xfrm>
            <a:off x="3549650" y="1285875"/>
            <a:ext cx="2030413" cy="1766888"/>
          </a:xfrm>
          <a:prstGeom prst="rect">
            <a:avLst/>
          </a:prstGeom>
          <a:noFill/>
          <a:ln w="9525">
            <a:noFill/>
            <a:miter lim="800000"/>
            <a:headEnd/>
            <a:tailEnd/>
          </a:ln>
        </p:spPr>
      </p:pic>
      <p:pic>
        <p:nvPicPr>
          <p:cNvPr id="51205" name="Picture 7" descr="I:\GSS\KURS\eLearning\Raptor System Overview\Bilder\Slide19\red_fbm_FCU.jpg"/>
          <p:cNvPicPr>
            <a:picLocks noChangeAspect="1" noChangeArrowheads="1"/>
          </p:cNvPicPr>
          <p:nvPr/>
        </p:nvPicPr>
        <p:blipFill>
          <a:blip r:embed="rId4" cstate="print"/>
          <a:srcRect/>
          <a:stretch>
            <a:fillRect/>
          </a:stretch>
        </p:blipFill>
        <p:spPr bwMode="auto">
          <a:xfrm>
            <a:off x="3546475" y="3028950"/>
            <a:ext cx="2244725" cy="1133475"/>
          </a:xfrm>
          <a:prstGeom prst="rect">
            <a:avLst/>
          </a:prstGeom>
          <a:noFill/>
          <a:ln w="9525">
            <a:noFill/>
            <a:miter lim="800000"/>
            <a:headEnd/>
            <a:tailEnd/>
          </a:ln>
        </p:spPr>
      </p:pic>
      <p:pic>
        <p:nvPicPr>
          <p:cNvPr id="51206" name="Picture 10" descr="I:\GSS\KURS\eLearning\Raptor System Overview\Bilder\Slide19\red_tank_hub.jpg"/>
          <p:cNvPicPr>
            <a:picLocks noChangeAspect="1" noChangeArrowheads="1"/>
          </p:cNvPicPr>
          <p:nvPr/>
        </p:nvPicPr>
        <p:blipFill>
          <a:blip r:embed="rId5" cstate="print"/>
          <a:srcRect/>
          <a:stretch>
            <a:fillRect/>
          </a:stretch>
        </p:blipFill>
        <p:spPr bwMode="auto">
          <a:xfrm>
            <a:off x="2905125" y="4175125"/>
            <a:ext cx="3262313" cy="539750"/>
          </a:xfrm>
          <a:prstGeom prst="rect">
            <a:avLst/>
          </a:prstGeom>
          <a:noFill/>
          <a:ln w="9525">
            <a:noFill/>
            <a:miter lim="800000"/>
            <a:headEnd/>
            <a:tailEnd/>
          </a:ln>
        </p:spPr>
      </p:pic>
      <p:pic>
        <p:nvPicPr>
          <p:cNvPr id="51207" name="Picture 11" descr="I:\GSS\KURS\eLearning\Raptor System Overview\Bilder\Slide19\red_complete_tank.jpg"/>
          <p:cNvPicPr>
            <a:picLocks noChangeAspect="1" noChangeArrowheads="1"/>
          </p:cNvPicPr>
          <p:nvPr/>
        </p:nvPicPr>
        <p:blipFill>
          <a:blip r:embed="rId6" cstate="print"/>
          <a:srcRect/>
          <a:stretch>
            <a:fillRect/>
          </a:stretch>
        </p:blipFill>
        <p:spPr bwMode="auto">
          <a:xfrm>
            <a:off x="2090738" y="4719638"/>
            <a:ext cx="2198687" cy="1549400"/>
          </a:xfrm>
          <a:prstGeom prst="rect">
            <a:avLst/>
          </a:prstGeom>
          <a:noFill/>
          <a:ln w="9525">
            <a:noFill/>
            <a:miter lim="800000"/>
            <a:headEnd/>
            <a:tailEnd/>
          </a:ln>
        </p:spPr>
      </p:pic>
      <p:pic>
        <p:nvPicPr>
          <p:cNvPr id="51208" name="Picture 12" descr="I:\GSS\KURS\eLearning\Raptor System Overview\Bilder\Slide19\red_5900.jpg"/>
          <p:cNvPicPr>
            <a:picLocks noChangeAspect="1" noChangeArrowheads="1"/>
          </p:cNvPicPr>
          <p:nvPr/>
        </p:nvPicPr>
        <p:blipFill>
          <a:blip r:embed="rId7" cstate="print"/>
          <a:srcRect/>
          <a:stretch>
            <a:fillRect/>
          </a:stretch>
        </p:blipFill>
        <p:spPr bwMode="auto">
          <a:xfrm>
            <a:off x="3582988" y="5014913"/>
            <a:ext cx="3186112" cy="1654175"/>
          </a:xfrm>
          <a:prstGeom prst="rect">
            <a:avLst/>
          </a:prstGeom>
          <a:noFill/>
          <a:ln w="9525">
            <a:noFill/>
            <a:miter lim="800000"/>
            <a:headEnd/>
            <a:tailEnd/>
          </a:ln>
        </p:spPr>
      </p:pic>
      <p:sp>
        <p:nvSpPr>
          <p:cNvPr id="12" name="TextBox 11"/>
          <p:cNvSpPr txBox="1"/>
          <p:nvPr/>
        </p:nvSpPr>
        <p:spPr>
          <a:xfrm>
            <a:off x="5834063" y="1492250"/>
            <a:ext cx="2066925" cy="246063"/>
          </a:xfrm>
          <a:prstGeom prst="rect">
            <a:avLst/>
          </a:prstGeom>
          <a:noFill/>
        </p:spPr>
        <p:txBody>
          <a:bodyPr>
            <a:spAutoFit/>
          </a:bodyPr>
          <a:lstStyle/>
          <a:p>
            <a:pPr algn="l">
              <a:defRPr/>
            </a:pPr>
            <a:r>
              <a:rPr lang="sv-SE" sz="1000" b="0" dirty="0">
                <a:latin typeface="+mn-lt"/>
              </a:rPr>
              <a:t>TankMaster Client PCs</a:t>
            </a:r>
          </a:p>
        </p:txBody>
      </p:sp>
      <p:sp>
        <p:nvSpPr>
          <p:cNvPr id="13" name="TextBox 12"/>
          <p:cNvSpPr txBox="1"/>
          <p:nvPr/>
        </p:nvSpPr>
        <p:spPr>
          <a:xfrm>
            <a:off x="5834063" y="2322513"/>
            <a:ext cx="2066925" cy="246062"/>
          </a:xfrm>
          <a:prstGeom prst="rect">
            <a:avLst/>
          </a:prstGeom>
          <a:noFill/>
        </p:spPr>
        <p:txBody>
          <a:bodyPr>
            <a:spAutoFit/>
          </a:bodyPr>
          <a:lstStyle/>
          <a:p>
            <a:pPr algn="l">
              <a:defRPr/>
            </a:pPr>
            <a:r>
              <a:rPr lang="sv-SE" sz="1000" b="0" dirty="0">
                <a:latin typeface="+mn-lt"/>
              </a:rPr>
              <a:t>TankMaster Servers</a:t>
            </a:r>
          </a:p>
        </p:txBody>
      </p:sp>
      <p:sp>
        <p:nvSpPr>
          <p:cNvPr id="14" name="TextBox 13"/>
          <p:cNvSpPr txBox="1"/>
          <p:nvPr/>
        </p:nvSpPr>
        <p:spPr>
          <a:xfrm>
            <a:off x="5834063" y="2979738"/>
            <a:ext cx="2066925" cy="246062"/>
          </a:xfrm>
          <a:prstGeom prst="rect">
            <a:avLst/>
          </a:prstGeom>
          <a:noFill/>
        </p:spPr>
        <p:txBody>
          <a:bodyPr>
            <a:spAutoFit/>
          </a:bodyPr>
          <a:lstStyle/>
          <a:p>
            <a:pPr algn="l">
              <a:defRPr/>
            </a:pPr>
            <a:r>
              <a:rPr lang="sv-SE" sz="1000" b="0" dirty="0">
                <a:latin typeface="+mn-lt"/>
              </a:rPr>
              <a:t>2180 Field Bus Modems</a:t>
            </a:r>
          </a:p>
        </p:txBody>
      </p:sp>
      <p:sp>
        <p:nvSpPr>
          <p:cNvPr id="15" name="TextBox 14"/>
          <p:cNvSpPr txBox="1"/>
          <p:nvPr/>
        </p:nvSpPr>
        <p:spPr>
          <a:xfrm>
            <a:off x="5834063" y="3871913"/>
            <a:ext cx="2397125" cy="246062"/>
          </a:xfrm>
          <a:prstGeom prst="rect">
            <a:avLst/>
          </a:prstGeom>
          <a:noFill/>
        </p:spPr>
        <p:txBody>
          <a:bodyPr>
            <a:spAutoFit/>
          </a:bodyPr>
          <a:lstStyle/>
          <a:p>
            <a:pPr algn="l">
              <a:defRPr/>
            </a:pPr>
            <a:r>
              <a:rPr lang="sv-SE" sz="1000" b="0" dirty="0">
                <a:latin typeface="+mn-lt"/>
              </a:rPr>
              <a:t>2160/65/75 Field Communication Units</a:t>
            </a:r>
          </a:p>
        </p:txBody>
      </p:sp>
      <p:sp>
        <p:nvSpPr>
          <p:cNvPr id="16" name="TextBox 15"/>
          <p:cNvSpPr txBox="1"/>
          <p:nvPr/>
        </p:nvSpPr>
        <p:spPr>
          <a:xfrm>
            <a:off x="5834063" y="4476750"/>
            <a:ext cx="2397125" cy="246063"/>
          </a:xfrm>
          <a:prstGeom prst="rect">
            <a:avLst/>
          </a:prstGeom>
          <a:noFill/>
        </p:spPr>
        <p:txBody>
          <a:bodyPr>
            <a:spAutoFit/>
          </a:bodyPr>
          <a:lstStyle/>
          <a:p>
            <a:pPr algn="l">
              <a:defRPr/>
            </a:pPr>
            <a:r>
              <a:rPr lang="sv-SE" sz="1000" b="0" dirty="0">
                <a:latin typeface="+mn-lt"/>
              </a:rPr>
              <a:t>2410 Tank Hubs</a:t>
            </a:r>
          </a:p>
        </p:txBody>
      </p:sp>
      <p:sp>
        <p:nvSpPr>
          <p:cNvPr id="17" name="TextBox 16"/>
          <p:cNvSpPr txBox="1"/>
          <p:nvPr/>
        </p:nvSpPr>
        <p:spPr>
          <a:xfrm>
            <a:off x="2355850" y="6070600"/>
            <a:ext cx="1009650" cy="246063"/>
          </a:xfrm>
          <a:prstGeom prst="rect">
            <a:avLst/>
          </a:prstGeom>
          <a:noFill/>
        </p:spPr>
        <p:txBody>
          <a:bodyPr>
            <a:spAutoFit/>
          </a:bodyPr>
          <a:lstStyle/>
          <a:p>
            <a:pPr>
              <a:defRPr/>
            </a:pPr>
            <a:r>
              <a:rPr lang="sv-SE" sz="1000" b="0" dirty="0">
                <a:latin typeface="+mn-lt"/>
              </a:rPr>
              <a:t>Pressure x 2</a:t>
            </a:r>
          </a:p>
        </p:txBody>
      </p:sp>
      <p:sp>
        <p:nvSpPr>
          <p:cNvPr id="18" name="TextBox 17"/>
          <p:cNvSpPr txBox="1"/>
          <p:nvPr/>
        </p:nvSpPr>
        <p:spPr>
          <a:xfrm>
            <a:off x="4211638" y="5091113"/>
            <a:ext cx="2397125" cy="246062"/>
          </a:xfrm>
          <a:prstGeom prst="rect">
            <a:avLst/>
          </a:prstGeom>
          <a:noFill/>
        </p:spPr>
        <p:txBody>
          <a:bodyPr>
            <a:spAutoFit/>
          </a:bodyPr>
          <a:lstStyle/>
          <a:p>
            <a:pPr>
              <a:defRPr/>
            </a:pPr>
            <a:r>
              <a:rPr lang="sv-SE" sz="1000" b="0" dirty="0">
                <a:latin typeface="+mn-lt"/>
              </a:rPr>
              <a:t>Two alternatives for level</a:t>
            </a:r>
          </a:p>
        </p:txBody>
      </p:sp>
      <p:sp>
        <p:nvSpPr>
          <p:cNvPr id="19" name="TextBox 18"/>
          <p:cNvSpPr txBox="1"/>
          <p:nvPr/>
        </p:nvSpPr>
        <p:spPr>
          <a:xfrm>
            <a:off x="5551488" y="6189663"/>
            <a:ext cx="787400" cy="246062"/>
          </a:xfrm>
          <a:prstGeom prst="rect">
            <a:avLst/>
          </a:prstGeom>
          <a:noFill/>
        </p:spPr>
        <p:txBody>
          <a:bodyPr>
            <a:spAutoFit/>
          </a:bodyPr>
          <a:lstStyle/>
          <a:p>
            <a:pPr>
              <a:defRPr/>
            </a:pPr>
            <a:r>
              <a:rPr lang="sv-SE" sz="1000" b="0" dirty="0">
                <a:latin typeface="+mn-lt"/>
              </a:rPr>
              <a:t>2-in-1</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p:txBody>
          <a:bodyPr/>
          <a:lstStyle/>
          <a:p>
            <a:pPr>
              <a:defRPr/>
            </a:pPr>
            <a:r>
              <a:rPr lang="en-US" smtClean="0"/>
              <a:t>Rosemount Radar Gauges</a:t>
            </a:r>
          </a:p>
        </p:txBody>
      </p:sp>
      <p:sp>
        <p:nvSpPr>
          <p:cNvPr id="24579" name="Rectangle 3"/>
          <p:cNvSpPr>
            <a:spLocks noGrp="1" noChangeArrowheads="1"/>
          </p:cNvSpPr>
          <p:nvPr>
            <p:ph sz="half" idx="1"/>
          </p:nvPr>
        </p:nvSpPr>
        <p:spPr/>
        <p:txBody>
          <a:bodyPr/>
          <a:lstStyle/>
          <a:p>
            <a:r>
              <a:rPr lang="en-US" sz="2400" b="1" dirty="0" smtClean="0"/>
              <a:t>Inventory Tank Gauging</a:t>
            </a:r>
          </a:p>
          <a:p>
            <a:pPr lvl="1"/>
            <a:r>
              <a:rPr lang="en-US" sz="2000" dirty="0" smtClean="0"/>
              <a:t>High Accuracy</a:t>
            </a:r>
          </a:p>
        </p:txBody>
      </p:sp>
      <p:sp>
        <p:nvSpPr>
          <p:cNvPr id="24580" name="Rectangle 4"/>
          <p:cNvSpPr>
            <a:spLocks noGrp="1" noChangeArrowheads="1"/>
          </p:cNvSpPr>
          <p:nvPr>
            <p:ph sz="half" idx="2"/>
          </p:nvPr>
        </p:nvSpPr>
        <p:spPr/>
        <p:txBody>
          <a:bodyPr/>
          <a:lstStyle/>
          <a:p>
            <a:r>
              <a:rPr lang="en-GB" sz="2400" b="1" dirty="0" smtClean="0"/>
              <a:t>Operational Control</a:t>
            </a:r>
          </a:p>
          <a:p>
            <a:pPr lvl="1"/>
            <a:r>
              <a:rPr lang="en-GB" sz="2000" dirty="0" smtClean="0"/>
              <a:t>Lower accuracy</a:t>
            </a:r>
            <a:endParaRPr lang="sv-SE" sz="2000" dirty="0" smtClean="0"/>
          </a:p>
        </p:txBody>
      </p:sp>
      <p:pic>
        <p:nvPicPr>
          <p:cNvPr id="16" name="Picture 13" descr="L:\Raptor\Aftersales dept\Presentationer\Bilder\5900S Parabolic 128_Montage_A_Label.jpg"/>
          <p:cNvPicPr>
            <a:picLocks noChangeAspect="1" noChangeArrowheads="1"/>
          </p:cNvPicPr>
          <p:nvPr/>
        </p:nvPicPr>
        <p:blipFill>
          <a:blip r:embed="rId3" cstate="print"/>
          <a:srcRect/>
          <a:stretch>
            <a:fillRect/>
          </a:stretch>
        </p:blipFill>
        <p:spPr bwMode="auto">
          <a:xfrm>
            <a:off x="755576" y="2276872"/>
            <a:ext cx="1430013" cy="1656184"/>
          </a:xfrm>
          <a:prstGeom prst="rect">
            <a:avLst/>
          </a:prstGeom>
          <a:noFill/>
          <a:ln w="9525">
            <a:noFill/>
            <a:miter lim="800000"/>
            <a:headEnd/>
            <a:tailEnd/>
          </a:ln>
        </p:spPr>
      </p:pic>
      <p:pic>
        <p:nvPicPr>
          <p:cNvPr id="17" name="Picture 4" descr="V:\Land_Div\Pictures\REX\REX Okapad\Rosemount_Rex\Rosemount_Rex Rakt_RGB_.jpg"/>
          <p:cNvPicPr>
            <a:picLocks noChangeAspect="1" noChangeArrowheads="1"/>
          </p:cNvPicPr>
          <p:nvPr/>
        </p:nvPicPr>
        <p:blipFill>
          <a:blip r:embed="rId4" cstate="print"/>
          <a:srcRect/>
          <a:stretch>
            <a:fillRect/>
          </a:stretch>
        </p:blipFill>
        <p:spPr bwMode="auto">
          <a:xfrm>
            <a:off x="2915816" y="2276872"/>
            <a:ext cx="1215237" cy="1705408"/>
          </a:xfrm>
          <a:prstGeom prst="rect">
            <a:avLst/>
          </a:prstGeom>
          <a:noFill/>
        </p:spPr>
      </p:pic>
      <p:pic>
        <p:nvPicPr>
          <p:cNvPr id="18" name="Picture 4" descr="http://system3.fototext.se/Mediabase/Previews/219/p_130593.jpg"/>
          <p:cNvPicPr>
            <a:picLocks noChangeAspect="1" noChangeArrowheads="1"/>
          </p:cNvPicPr>
          <p:nvPr/>
        </p:nvPicPr>
        <p:blipFill>
          <a:blip r:embed="rId5" cstate="print"/>
          <a:srcRect/>
          <a:stretch>
            <a:fillRect/>
          </a:stretch>
        </p:blipFill>
        <p:spPr bwMode="auto">
          <a:xfrm>
            <a:off x="1691680" y="3861048"/>
            <a:ext cx="1636105" cy="2174225"/>
          </a:xfrm>
          <a:prstGeom prst="rect">
            <a:avLst/>
          </a:prstGeom>
          <a:noFill/>
        </p:spPr>
      </p:pic>
      <p:pic>
        <p:nvPicPr>
          <p:cNvPr id="19" name="Picture 10" descr="I:\GSS\KURS\eLearning\Raptor System Overview\Bilder\Slide20\5400_blue.jpg"/>
          <p:cNvPicPr>
            <a:picLocks noChangeAspect="1" noChangeArrowheads="1"/>
          </p:cNvPicPr>
          <p:nvPr/>
        </p:nvPicPr>
        <p:blipFill>
          <a:blip r:embed="rId6" cstate="print"/>
          <a:srcRect/>
          <a:stretch>
            <a:fillRect/>
          </a:stretch>
        </p:blipFill>
        <p:spPr bwMode="auto">
          <a:xfrm>
            <a:off x="6804248" y="2060848"/>
            <a:ext cx="2072000" cy="2664296"/>
          </a:xfrm>
          <a:prstGeom prst="rect">
            <a:avLst/>
          </a:prstGeom>
          <a:noFill/>
          <a:ln w="9525">
            <a:noFill/>
            <a:miter lim="800000"/>
            <a:headEnd/>
            <a:tailEnd/>
          </a:ln>
        </p:spPr>
      </p:pic>
      <p:pic>
        <p:nvPicPr>
          <p:cNvPr id="20" name="Picture 11" descr="I:\GSS\KURS\eLearning\Raptor System Overview\Bilder\Slide20\5300_PTFE_006.jpg"/>
          <p:cNvPicPr>
            <a:picLocks noChangeAspect="1" noChangeArrowheads="1"/>
          </p:cNvPicPr>
          <p:nvPr/>
        </p:nvPicPr>
        <p:blipFill>
          <a:blip r:embed="rId7" cstate="print"/>
          <a:srcRect/>
          <a:stretch>
            <a:fillRect/>
          </a:stretch>
        </p:blipFill>
        <p:spPr bwMode="auto">
          <a:xfrm>
            <a:off x="5004048" y="2132856"/>
            <a:ext cx="2160240" cy="4189946"/>
          </a:xfrm>
          <a:prstGeom prst="rect">
            <a:avLst/>
          </a:prstGeom>
          <a:noFill/>
          <a:ln w="9525">
            <a:noFill/>
            <a:miter lim="800000"/>
            <a:headEnd/>
            <a:tailEnd/>
          </a:ln>
        </p:spPr>
      </p:pic>
      <p:sp>
        <p:nvSpPr>
          <p:cNvPr id="21" name="Rectangle 20"/>
          <p:cNvSpPr/>
          <p:nvPr/>
        </p:nvSpPr>
        <p:spPr bwMode="auto">
          <a:xfrm>
            <a:off x="2555776" y="2060848"/>
            <a:ext cx="2088232" cy="2016224"/>
          </a:xfrm>
          <a:prstGeom prst="rect">
            <a:avLst/>
          </a:prstGeom>
          <a:solidFill>
            <a:schemeClr val="bg1">
              <a:alpha val="79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sv-SE" sz="2400" b="1" i="0" u="none" strike="noStrike" cap="none" normalizeH="0" baseline="0" smtClean="0">
              <a:ln>
                <a:noFill/>
              </a:ln>
              <a:solidFill>
                <a:srgbClr val="000000"/>
              </a:solidFill>
              <a:effectLst/>
              <a:latin typeface="Arial" charset="0"/>
            </a:endParaRPr>
          </a:p>
        </p:txBody>
      </p:sp>
      <p:sp>
        <p:nvSpPr>
          <p:cNvPr id="22" name="Rectangle 21"/>
          <p:cNvSpPr/>
          <p:nvPr/>
        </p:nvSpPr>
        <p:spPr bwMode="auto">
          <a:xfrm>
            <a:off x="1835696" y="4077072"/>
            <a:ext cx="1368152" cy="2016224"/>
          </a:xfrm>
          <a:prstGeom prst="rect">
            <a:avLst/>
          </a:prstGeom>
          <a:solidFill>
            <a:schemeClr val="bg1">
              <a:alpha val="79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sv-SE" sz="2400" b="1" i="0" u="none" strike="noStrike" cap="none" normalizeH="0" baseline="0" smtClean="0">
              <a:ln>
                <a:noFill/>
              </a:ln>
              <a:solidFill>
                <a:srgbClr val="000000"/>
              </a:solidFill>
              <a:effectLst/>
              <a:latin typeface="Arial" charset="0"/>
            </a:endParaRPr>
          </a:p>
        </p:txBody>
      </p:sp>
      <p:pic>
        <p:nvPicPr>
          <p:cNvPr id="23" name="Picture 13" descr="L:\Raptor\Aftersales dept\Presentationer\Bilder\5900S Parabolic 128_Montage_A_Label.jpg"/>
          <p:cNvPicPr>
            <a:picLocks noChangeAspect="1" noChangeArrowheads="1"/>
          </p:cNvPicPr>
          <p:nvPr/>
        </p:nvPicPr>
        <p:blipFill>
          <a:blip r:embed="rId3" cstate="print"/>
          <a:srcRect/>
          <a:stretch>
            <a:fillRect/>
          </a:stretch>
        </p:blipFill>
        <p:spPr bwMode="auto">
          <a:xfrm>
            <a:off x="179512" y="1988840"/>
            <a:ext cx="2519363" cy="29178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6"/>
                                        </p:tgtEl>
                                      </p:cBhvr>
                                    </p:animEffect>
                                    <p:set>
                                      <p:cBhvr>
                                        <p:cTn id="13" dur="1" fill="hold">
                                          <p:stCondLst>
                                            <p:cond delay="499"/>
                                          </p:stCondLst>
                                        </p:cTn>
                                        <p:tgtEl>
                                          <p:spTgt spid="16"/>
                                        </p:tgtEl>
                                        <p:attrNameLst>
                                          <p:attrName>style.visibility</p:attrName>
                                        </p:attrNameLst>
                                      </p:cBhvr>
                                      <p:to>
                                        <p:strVal val="hidden"/>
                                      </p:to>
                                    </p:set>
                                  </p:childTnLst>
                                </p:cTn>
                              </p:par>
                              <p:par>
                                <p:cTn id="14" presetID="53"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49" presetClass="path" presetSubtype="0" accel="50000" decel="50000" fill="hold" nodeType="withEffect">
                                  <p:stCondLst>
                                    <p:cond delay="0"/>
                                  </p:stCondLst>
                                  <p:childTnLst>
                                    <p:animMotion origin="layout" path="M -1.66667E-6 7.65672E-7 L 0.13802 0.0916 " pathEditMode="relative" rAng="0" ptsTypes="AA">
                                      <p:cBhvr>
                                        <p:cTn id="20" dur="500" fill="hold"/>
                                        <p:tgtEl>
                                          <p:spTgt spid="23"/>
                                        </p:tgtEl>
                                        <p:attrNameLst>
                                          <p:attrName>ppt_x</p:attrName>
                                          <p:attrName>ppt_y</p:attrName>
                                        </p:attrNameLst>
                                      </p:cBhvr>
                                      <p:rCtr x="69"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sv-SE" dirty="0" smtClean="0"/>
              <a:t>System Integration</a:t>
            </a:r>
            <a:endParaRPr lang="sv-SE" dirty="0"/>
          </a:p>
        </p:txBody>
      </p:sp>
      <p:sp>
        <p:nvSpPr>
          <p:cNvPr id="52227" name="Slide Number Placeholder 3"/>
          <p:cNvSpPr>
            <a:spLocks noGrp="1"/>
          </p:cNvSpPr>
          <p:nvPr>
            <p:ph type="sldNum" sz="quarter" idx="12"/>
          </p:nvPr>
        </p:nvSpPr>
        <p:spPr>
          <a:noFill/>
        </p:spPr>
        <p:txBody>
          <a:bodyPr/>
          <a:lstStyle/>
          <a:p>
            <a:fld id="{C35EBFD3-29FA-437C-8EC7-329B65AAF61C}" type="slidenum">
              <a:rPr lang="en-US" smtClean="0">
                <a:latin typeface="Arial" pitchFamily="34" charset="0"/>
              </a:rPr>
              <a:pPr/>
              <a:t>40</a:t>
            </a:fld>
            <a:endParaRPr lang="en-US" smtClean="0">
              <a:latin typeface="Arial" pitchFamily="34" charset="0"/>
            </a:endParaRPr>
          </a:p>
        </p:txBody>
      </p:sp>
      <p:pic>
        <p:nvPicPr>
          <p:cNvPr id="52228" name="Picture 4" descr="L:\Raptor\Aftersales dept\Presentationer\System Overview\config_mixed.jpg"/>
          <p:cNvPicPr>
            <a:picLocks noChangeAspect="1" noChangeArrowheads="1"/>
          </p:cNvPicPr>
          <p:nvPr/>
        </p:nvPicPr>
        <p:blipFill>
          <a:blip r:embed="rId3" cstate="print"/>
          <a:srcRect/>
          <a:stretch>
            <a:fillRect/>
          </a:stretch>
        </p:blipFill>
        <p:spPr bwMode="auto">
          <a:xfrm>
            <a:off x="1693863" y="1196975"/>
            <a:ext cx="5902325" cy="4791075"/>
          </a:xfrm>
          <a:prstGeom prst="rect">
            <a:avLst/>
          </a:prstGeom>
          <a:noFill/>
          <a:ln w="9525">
            <a:noFill/>
            <a:miter lim="800000"/>
            <a:headEnd/>
            <a:tailEnd/>
          </a:ln>
        </p:spPr>
      </p:pic>
      <p:sp>
        <p:nvSpPr>
          <p:cNvPr id="10" name="TextBox 9"/>
          <p:cNvSpPr txBox="1"/>
          <p:nvPr/>
        </p:nvSpPr>
        <p:spPr>
          <a:xfrm>
            <a:off x="5651500" y="2781300"/>
            <a:ext cx="1081088" cy="400050"/>
          </a:xfrm>
          <a:prstGeom prst="rect">
            <a:avLst/>
          </a:prstGeom>
          <a:noFill/>
        </p:spPr>
        <p:txBody>
          <a:bodyPr>
            <a:spAutoFit/>
          </a:bodyPr>
          <a:lstStyle/>
          <a:p>
            <a:pPr>
              <a:defRPr/>
            </a:pPr>
            <a:r>
              <a:rPr lang="sv-SE" sz="1000" b="0" dirty="0">
                <a:latin typeface="+mn-lt"/>
              </a:rPr>
              <a:t>2180 Field Bus Modem</a:t>
            </a:r>
          </a:p>
        </p:txBody>
      </p:sp>
      <p:sp>
        <p:nvSpPr>
          <p:cNvPr id="11" name="TextBox 10"/>
          <p:cNvSpPr txBox="1"/>
          <p:nvPr/>
        </p:nvSpPr>
        <p:spPr>
          <a:xfrm>
            <a:off x="7164388" y="2205038"/>
            <a:ext cx="1079500" cy="554037"/>
          </a:xfrm>
          <a:prstGeom prst="rect">
            <a:avLst/>
          </a:prstGeom>
          <a:noFill/>
        </p:spPr>
        <p:txBody>
          <a:bodyPr>
            <a:spAutoFit/>
          </a:bodyPr>
          <a:lstStyle/>
          <a:p>
            <a:pPr algn="l">
              <a:defRPr/>
            </a:pPr>
            <a:r>
              <a:rPr lang="sv-SE" sz="1000" b="0" dirty="0">
                <a:latin typeface="+mn-lt"/>
              </a:rPr>
              <a:t>TankMaster for inventory management</a:t>
            </a:r>
          </a:p>
        </p:txBody>
      </p:sp>
      <p:sp>
        <p:nvSpPr>
          <p:cNvPr id="12" name="TextBox 11"/>
          <p:cNvSpPr txBox="1"/>
          <p:nvPr/>
        </p:nvSpPr>
        <p:spPr>
          <a:xfrm>
            <a:off x="6948488" y="1300163"/>
            <a:ext cx="1295400" cy="400050"/>
          </a:xfrm>
          <a:prstGeom prst="rect">
            <a:avLst/>
          </a:prstGeom>
          <a:noFill/>
        </p:spPr>
        <p:txBody>
          <a:bodyPr>
            <a:spAutoFit/>
          </a:bodyPr>
          <a:lstStyle/>
          <a:p>
            <a:pPr algn="l">
              <a:defRPr/>
            </a:pPr>
            <a:r>
              <a:rPr lang="sv-SE" sz="1000" b="0" dirty="0">
                <a:latin typeface="+mn-lt"/>
              </a:rPr>
              <a:t>Smart Wireless Gateway</a:t>
            </a:r>
          </a:p>
        </p:txBody>
      </p:sp>
      <p:sp>
        <p:nvSpPr>
          <p:cNvPr id="17" name="TextBox 16"/>
          <p:cNvSpPr txBox="1"/>
          <p:nvPr/>
        </p:nvSpPr>
        <p:spPr>
          <a:xfrm>
            <a:off x="3419475" y="2781300"/>
            <a:ext cx="1584325" cy="246063"/>
          </a:xfrm>
          <a:prstGeom prst="rect">
            <a:avLst/>
          </a:prstGeom>
          <a:noFill/>
        </p:spPr>
        <p:txBody>
          <a:bodyPr>
            <a:spAutoFit/>
          </a:bodyPr>
          <a:lstStyle/>
          <a:p>
            <a:pPr>
              <a:defRPr/>
            </a:pPr>
            <a:r>
              <a:rPr lang="sv-SE" sz="1000" b="0" dirty="0">
                <a:latin typeface="+mn-lt"/>
              </a:rPr>
              <a:t>5900S-based system</a:t>
            </a:r>
          </a:p>
        </p:txBody>
      </p:sp>
      <p:sp>
        <p:nvSpPr>
          <p:cNvPr id="18" name="TextBox 17"/>
          <p:cNvSpPr txBox="1"/>
          <p:nvPr/>
        </p:nvSpPr>
        <p:spPr>
          <a:xfrm>
            <a:off x="6659563" y="4149725"/>
            <a:ext cx="2089150" cy="246063"/>
          </a:xfrm>
          <a:prstGeom prst="rect">
            <a:avLst/>
          </a:prstGeom>
          <a:noFill/>
        </p:spPr>
        <p:txBody>
          <a:bodyPr>
            <a:spAutoFit/>
          </a:bodyPr>
          <a:lstStyle/>
          <a:p>
            <a:pPr>
              <a:defRPr/>
            </a:pPr>
            <a:r>
              <a:rPr lang="sv-SE" sz="1000" b="0">
                <a:latin typeface="+mn-lt"/>
              </a:rPr>
              <a:t>5300/5400-based </a:t>
            </a:r>
            <a:r>
              <a:rPr lang="sv-SE" sz="1000" b="0" dirty="0">
                <a:latin typeface="+mn-lt"/>
              </a:rPr>
              <a:t>system</a:t>
            </a:r>
          </a:p>
        </p:txBody>
      </p:sp>
      <p:sp>
        <p:nvSpPr>
          <p:cNvPr id="19" name="TextBox 18"/>
          <p:cNvSpPr txBox="1"/>
          <p:nvPr/>
        </p:nvSpPr>
        <p:spPr>
          <a:xfrm>
            <a:off x="3995738" y="5949950"/>
            <a:ext cx="2520950" cy="400050"/>
          </a:xfrm>
          <a:prstGeom prst="rect">
            <a:avLst/>
          </a:prstGeom>
          <a:noFill/>
        </p:spPr>
        <p:txBody>
          <a:bodyPr>
            <a:spAutoFit/>
          </a:bodyPr>
          <a:lstStyle/>
          <a:p>
            <a:pPr>
              <a:defRPr/>
            </a:pPr>
            <a:r>
              <a:rPr lang="sv-SE" sz="1000" b="0" dirty="0">
                <a:latin typeface="+mn-lt"/>
              </a:rPr>
              <a:t>Tank Gauging system from a different vendor (servo level gauge based)</a:t>
            </a:r>
          </a:p>
        </p:txBody>
      </p:sp>
      <p:sp>
        <p:nvSpPr>
          <p:cNvPr id="20" name="TextBox 19"/>
          <p:cNvSpPr txBox="1"/>
          <p:nvPr/>
        </p:nvSpPr>
        <p:spPr>
          <a:xfrm>
            <a:off x="3708400" y="3357563"/>
            <a:ext cx="1584325" cy="400050"/>
          </a:xfrm>
          <a:prstGeom prst="rect">
            <a:avLst/>
          </a:prstGeom>
          <a:noFill/>
        </p:spPr>
        <p:txBody>
          <a:bodyPr>
            <a:spAutoFit/>
          </a:bodyPr>
          <a:lstStyle/>
          <a:p>
            <a:pPr>
              <a:defRPr/>
            </a:pPr>
            <a:r>
              <a:rPr lang="sv-SE" sz="1000" b="0" dirty="0">
                <a:latin typeface="+mn-lt"/>
              </a:rPr>
              <a:t>TankRadar Rex or Pro tank gauging system</a:t>
            </a:r>
          </a:p>
        </p:txBody>
      </p:sp>
      <p:sp>
        <p:nvSpPr>
          <p:cNvPr id="21" name="TextBox 20"/>
          <p:cNvSpPr txBox="1"/>
          <p:nvPr/>
        </p:nvSpPr>
        <p:spPr>
          <a:xfrm>
            <a:off x="1979613" y="1052513"/>
            <a:ext cx="1439862" cy="554037"/>
          </a:xfrm>
          <a:prstGeom prst="rect">
            <a:avLst/>
          </a:prstGeom>
          <a:noFill/>
        </p:spPr>
        <p:txBody>
          <a:bodyPr>
            <a:spAutoFit/>
          </a:bodyPr>
          <a:lstStyle/>
          <a:p>
            <a:pPr>
              <a:defRPr/>
            </a:pPr>
            <a:r>
              <a:rPr lang="sv-SE" sz="1000" b="0" dirty="0">
                <a:latin typeface="+mn-lt"/>
              </a:rPr>
              <a:t>Wireless tank gauging system (Raptor, Rex or Pro)</a:t>
            </a:r>
          </a:p>
        </p:txBody>
      </p:sp>
      <p:sp>
        <p:nvSpPr>
          <p:cNvPr id="22" name="TextBox 21"/>
          <p:cNvSpPr txBox="1"/>
          <p:nvPr/>
        </p:nvSpPr>
        <p:spPr>
          <a:xfrm>
            <a:off x="4643438" y="2133600"/>
            <a:ext cx="1584325" cy="400050"/>
          </a:xfrm>
          <a:prstGeom prst="rect">
            <a:avLst/>
          </a:prstGeom>
          <a:noFill/>
        </p:spPr>
        <p:txBody>
          <a:bodyPr>
            <a:spAutoFit/>
          </a:bodyPr>
          <a:lstStyle/>
          <a:p>
            <a:pPr>
              <a:defRPr/>
            </a:pPr>
            <a:r>
              <a:rPr lang="sv-SE" sz="1000" b="0" dirty="0">
                <a:latin typeface="+mn-lt"/>
              </a:rPr>
              <a:t>2160/2165/2175 Field Communication Unit</a:t>
            </a:r>
          </a:p>
        </p:txBody>
      </p:sp>
      <p:pic>
        <p:nvPicPr>
          <p:cNvPr id="52238" name="Picture 9" descr="I:\GSS\KURS\eLearning\Raptor System Overview\Bilder\Slide28\wirelessRex.jpg"/>
          <p:cNvPicPr>
            <a:picLocks noChangeAspect="1" noChangeArrowheads="1"/>
          </p:cNvPicPr>
          <p:nvPr/>
        </p:nvPicPr>
        <p:blipFill>
          <a:blip r:embed="rId4" cstate="print"/>
          <a:srcRect/>
          <a:stretch>
            <a:fillRect/>
          </a:stretch>
        </p:blipFill>
        <p:spPr bwMode="auto">
          <a:xfrm>
            <a:off x="611188" y="1412875"/>
            <a:ext cx="1592262" cy="12398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p:txBody>
          <a:bodyPr/>
          <a:lstStyle/>
          <a:p>
            <a:pPr eaLnBrk="1" hangingPunct="1">
              <a:defRPr/>
            </a:pPr>
            <a:r>
              <a:rPr lang="sv-SE" dirty="0" smtClean="0"/>
              <a:t>Foundation Fieldbus communication</a:t>
            </a:r>
            <a:endParaRPr lang="en-US" dirty="0" smtClean="0"/>
          </a:p>
        </p:txBody>
      </p:sp>
      <p:pic>
        <p:nvPicPr>
          <p:cNvPr id="53251" name="Picture 2" descr="I:\GSS\KURS\eLearning\Raptor System Overview\Bilder\Slide34\config_all_FF.jpg"/>
          <p:cNvPicPr>
            <a:picLocks noChangeAspect="1" noChangeArrowheads="1"/>
          </p:cNvPicPr>
          <p:nvPr/>
        </p:nvPicPr>
        <p:blipFill>
          <a:blip r:embed="rId4" cstate="print"/>
          <a:srcRect/>
          <a:stretch>
            <a:fillRect/>
          </a:stretch>
        </p:blipFill>
        <p:spPr bwMode="auto">
          <a:xfrm>
            <a:off x="3441700" y="1177925"/>
            <a:ext cx="2305050" cy="5419725"/>
          </a:xfrm>
          <a:prstGeom prst="rect">
            <a:avLst/>
          </a:prstGeom>
          <a:noFill/>
          <a:ln w="9525">
            <a:noFill/>
            <a:miter lim="800000"/>
            <a:headEnd/>
            <a:tailEnd/>
          </a:ln>
        </p:spPr>
      </p:pic>
      <p:sp>
        <p:nvSpPr>
          <p:cNvPr id="13" name="TextBox 12"/>
          <p:cNvSpPr txBox="1"/>
          <p:nvPr/>
        </p:nvSpPr>
        <p:spPr>
          <a:xfrm>
            <a:off x="5175250" y="1528763"/>
            <a:ext cx="1628775" cy="246062"/>
          </a:xfrm>
          <a:prstGeom prst="rect">
            <a:avLst/>
          </a:prstGeom>
          <a:noFill/>
        </p:spPr>
        <p:txBody>
          <a:bodyPr>
            <a:spAutoFit/>
          </a:bodyPr>
          <a:lstStyle/>
          <a:p>
            <a:pPr algn="l">
              <a:defRPr/>
            </a:pPr>
            <a:r>
              <a:rPr lang="sv-SE" sz="1000" b="0" dirty="0">
                <a:latin typeface="+mn-lt"/>
              </a:rPr>
              <a:t>Delta V host system</a:t>
            </a:r>
          </a:p>
        </p:txBody>
      </p:sp>
      <p:sp>
        <p:nvSpPr>
          <p:cNvPr id="20" name="TextBox 19"/>
          <p:cNvSpPr txBox="1"/>
          <p:nvPr/>
        </p:nvSpPr>
        <p:spPr>
          <a:xfrm>
            <a:off x="3492500" y="4821238"/>
            <a:ext cx="877888" cy="400050"/>
          </a:xfrm>
          <a:prstGeom prst="rect">
            <a:avLst/>
          </a:prstGeom>
          <a:noFill/>
        </p:spPr>
        <p:txBody>
          <a:bodyPr>
            <a:spAutoFit/>
          </a:bodyPr>
          <a:lstStyle/>
          <a:p>
            <a:pPr algn="r">
              <a:defRPr/>
            </a:pPr>
            <a:r>
              <a:rPr lang="sv-SE" sz="1000" b="0" dirty="0">
                <a:latin typeface="+mn-lt"/>
              </a:rPr>
              <a:t>2240S with 565/765</a:t>
            </a:r>
          </a:p>
        </p:txBody>
      </p:sp>
      <p:sp>
        <p:nvSpPr>
          <p:cNvPr id="22" name="TextBox 21"/>
          <p:cNvSpPr txBox="1"/>
          <p:nvPr/>
        </p:nvSpPr>
        <p:spPr>
          <a:xfrm>
            <a:off x="2339975" y="3627438"/>
            <a:ext cx="1214438" cy="400050"/>
          </a:xfrm>
          <a:prstGeom prst="rect">
            <a:avLst/>
          </a:prstGeom>
          <a:noFill/>
        </p:spPr>
        <p:txBody>
          <a:bodyPr>
            <a:spAutoFit/>
          </a:bodyPr>
          <a:lstStyle/>
          <a:p>
            <a:pPr algn="r">
              <a:defRPr/>
            </a:pPr>
            <a:r>
              <a:rPr lang="sv-SE" sz="1000" b="0" dirty="0">
                <a:latin typeface="+mn-lt"/>
              </a:rPr>
              <a:t>375/475 Field Communicator</a:t>
            </a:r>
          </a:p>
        </p:txBody>
      </p:sp>
      <p:sp>
        <p:nvSpPr>
          <p:cNvPr id="23" name="TextBox 22"/>
          <p:cNvSpPr txBox="1"/>
          <p:nvPr/>
        </p:nvSpPr>
        <p:spPr>
          <a:xfrm>
            <a:off x="4722813" y="5013325"/>
            <a:ext cx="601662" cy="246063"/>
          </a:xfrm>
          <a:prstGeom prst="rect">
            <a:avLst/>
          </a:prstGeom>
          <a:noFill/>
        </p:spPr>
        <p:txBody>
          <a:bodyPr>
            <a:spAutoFit/>
          </a:bodyPr>
          <a:lstStyle/>
          <a:p>
            <a:pPr>
              <a:defRPr/>
            </a:pPr>
            <a:r>
              <a:rPr lang="sv-SE" sz="1000" b="0" dirty="0">
                <a:latin typeface="+mn-lt"/>
              </a:rPr>
              <a:t>5900S</a:t>
            </a:r>
          </a:p>
        </p:txBody>
      </p:sp>
      <p:sp>
        <p:nvSpPr>
          <p:cNvPr id="24" name="TextBox 23"/>
          <p:cNvSpPr txBox="1"/>
          <p:nvPr/>
        </p:nvSpPr>
        <p:spPr>
          <a:xfrm>
            <a:off x="5005388" y="5967413"/>
            <a:ext cx="685800" cy="246062"/>
          </a:xfrm>
          <a:prstGeom prst="rect">
            <a:avLst/>
          </a:prstGeom>
          <a:noFill/>
        </p:spPr>
        <p:txBody>
          <a:bodyPr>
            <a:spAutoFit/>
          </a:bodyPr>
          <a:lstStyle/>
          <a:p>
            <a:pPr>
              <a:defRPr/>
            </a:pPr>
            <a:r>
              <a:rPr lang="sv-SE" sz="1000" b="0" dirty="0">
                <a:latin typeface="+mn-lt"/>
              </a:rPr>
              <a:t>3051S</a:t>
            </a:r>
          </a:p>
        </p:txBody>
      </p:sp>
      <p:sp>
        <p:nvSpPr>
          <p:cNvPr id="53257" name="PPTShape_0"/>
          <p:cNvSpPr txBox="1">
            <a:spLocks noChangeArrowheads="1"/>
          </p:cNvSpPr>
          <p:nvPr/>
        </p:nvSpPr>
        <p:spPr bwMode="auto">
          <a:xfrm>
            <a:off x="4427538" y="3860800"/>
            <a:ext cx="2378075" cy="246063"/>
          </a:xfrm>
          <a:prstGeom prst="rect">
            <a:avLst/>
          </a:prstGeom>
          <a:noFill/>
          <a:ln w="9525">
            <a:noFill/>
            <a:miter lim="800000"/>
            <a:headEnd/>
            <a:tailEnd/>
          </a:ln>
        </p:spPr>
        <p:txBody>
          <a:bodyPr>
            <a:spAutoFit/>
          </a:bodyPr>
          <a:lstStyle/>
          <a:p>
            <a:pPr algn="l"/>
            <a:r>
              <a:rPr lang="sv-SE" sz="1000" b="0"/>
              <a:t>F</a:t>
            </a:r>
            <a:r>
              <a:rPr lang="sv-SE" sz="800" b="0"/>
              <a:t>OUNDATION</a:t>
            </a:r>
            <a:r>
              <a:rPr lang="sv-SE" sz="1000" b="0" baseline="30000"/>
              <a:t>TM </a:t>
            </a:r>
            <a:r>
              <a:rPr lang="sv-SE" sz="1000" b="0"/>
              <a:t>fieldbus Tank Bus</a:t>
            </a:r>
          </a:p>
        </p:txBody>
      </p:sp>
    </p:spTree>
    <p:custDataLst>
      <p:tags r:id="rId1"/>
    </p:custData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3" descr="I:\GSS\KURS\eLearning\Raptor System Overview\Bilder\Slide35\Communication_raptor_devices_mod.jpg"/>
          <p:cNvPicPr>
            <a:picLocks noChangeAspect="1" noChangeArrowheads="1"/>
          </p:cNvPicPr>
          <p:nvPr/>
        </p:nvPicPr>
        <p:blipFill>
          <a:blip r:embed="rId3" cstate="print"/>
          <a:srcRect/>
          <a:stretch>
            <a:fillRect/>
          </a:stretch>
        </p:blipFill>
        <p:spPr bwMode="auto">
          <a:xfrm>
            <a:off x="971550" y="1700213"/>
            <a:ext cx="7210425" cy="3860800"/>
          </a:xfrm>
          <a:prstGeom prst="rect">
            <a:avLst/>
          </a:prstGeom>
          <a:noFill/>
          <a:ln w="9525">
            <a:noFill/>
            <a:miter lim="800000"/>
            <a:headEnd/>
            <a:tailEnd/>
          </a:ln>
        </p:spPr>
      </p:pic>
      <p:sp>
        <p:nvSpPr>
          <p:cNvPr id="2" name="Title 1"/>
          <p:cNvSpPr>
            <a:spLocks noGrp="1"/>
          </p:cNvSpPr>
          <p:nvPr>
            <p:ph type="title"/>
          </p:nvPr>
        </p:nvSpPr>
        <p:spPr/>
        <p:txBody>
          <a:bodyPr/>
          <a:lstStyle/>
          <a:p>
            <a:pPr>
              <a:defRPr/>
            </a:pPr>
            <a:r>
              <a:rPr lang="sv-SE" dirty="0" smtClean="0"/>
              <a:t>HOST communication</a:t>
            </a:r>
          </a:p>
        </p:txBody>
      </p:sp>
      <p:sp>
        <p:nvSpPr>
          <p:cNvPr id="54276" name="Slide Number Placeholder 3"/>
          <p:cNvSpPr>
            <a:spLocks noGrp="1"/>
          </p:cNvSpPr>
          <p:nvPr>
            <p:ph type="sldNum" sz="quarter" idx="12"/>
          </p:nvPr>
        </p:nvSpPr>
        <p:spPr>
          <a:noFill/>
        </p:spPr>
        <p:txBody>
          <a:bodyPr/>
          <a:lstStyle/>
          <a:p>
            <a:fld id="{0D622D2A-D82F-4011-9307-A0A8B66A504C}" type="slidenum">
              <a:rPr lang="en-US" smtClean="0">
                <a:latin typeface="Arial" pitchFamily="34" charset="0"/>
              </a:rPr>
              <a:pPr/>
              <a:t>42</a:t>
            </a:fld>
            <a:endParaRPr lang="en-US" smtClean="0">
              <a:latin typeface="Arial" pitchFamily="34" charset="0"/>
            </a:endParaRPr>
          </a:p>
        </p:txBody>
      </p:sp>
      <p:sp>
        <p:nvSpPr>
          <p:cNvPr id="54277" name="Content Placeholder 2"/>
          <p:cNvSpPr>
            <a:spLocks noGrp="1"/>
          </p:cNvSpPr>
          <p:nvPr>
            <p:ph idx="1"/>
          </p:nvPr>
        </p:nvSpPr>
        <p:spPr/>
        <p:txBody>
          <a:bodyPr/>
          <a:lstStyle/>
          <a:p>
            <a:r>
              <a:rPr lang="sv-SE" sz="1800" smtClean="0"/>
              <a:t>Host communication to Raptor system via:</a:t>
            </a:r>
          </a:p>
          <a:p>
            <a:pPr lvl="1"/>
            <a:r>
              <a:rPr lang="sv-SE" sz="1600" smtClean="0"/>
              <a:t>TankMaster</a:t>
            </a:r>
          </a:p>
          <a:p>
            <a:pPr lvl="1"/>
            <a:r>
              <a:rPr lang="sv-SE" sz="1600" smtClean="0"/>
              <a:t>Field Communication Unit</a:t>
            </a:r>
          </a:p>
          <a:p>
            <a:pPr lvl="1"/>
            <a:r>
              <a:rPr lang="sv-SE" sz="1600" smtClean="0"/>
              <a:t>Tank Hub</a:t>
            </a:r>
          </a:p>
          <a:p>
            <a:pPr lvl="1"/>
            <a:r>
              <a:rPr lang="sv-SE" sz="1600" smtClean="0"/>
              <a:t>Smart Wireless Gateway</a:t>
            </a:r>
          </a:p>
        </p:txBody>
      </p:sp>
      <p:sp>
        <p:nvSpPr>
          <p:cNvPr id="54278" name="Rectangle 5"/>
          <p:cNvSpPr>
            <a:spLocks noChangeArrowheads="1"/>
          </p:cNvSpPr>
          <p:nvPr/>
        </p:nvSpPr>
        <p:spPr bwMode="auto">
          <a:xfrm>
            <a:off x="5857875" y="4324350"/>
            <a:ext cx="282575" cy="260350"/>
          </a:xfrm>
          <a:prstGeom prst="rect">
            <a:avLst/>
          </a:prstGeom>
          <a:noFill/>
          <a:ln w="9525" algn="ctr">
            <a:noFill/>
            <a:round/>
            <a:headEnd/>
            <a:tailEnd/>
          </a:ln>
        </p:spPr>
        <p:txBody>
          <a:bodyPr>
            <a:spAutoFit/>
          </a:bodyPr>
          <a:lstStyle/>
          <a:p>
            <a:endParaRPr lang="sv-SE" sz="1800"/>
          </a:p>
        </p:txBody>
      </p:sp>
      <p:cxnSp>
        <p:nvCxnSpPr>
          <p:cNvPr id="54279" name="Straight Connector 15"/>
          <p:cNvCxnSpPr>
            <a:cxnSpLocks noChangeShapeType="1"/>
          </p:cNvCxnSpPr>
          <p:nvPr/>
        </p:nvCxnSpPr>
        <p:spPr bwMode="auto">
          <a:xfrm rot="16200000" flipH="1">
            <a:off x="6979443" y="4056857"/>
            <a:ext cx="1547813" cy="0"/>
          </a:xfrm>
          <a:prstGeom prst="line">
            <a:avLst/>
          </a:prstGeom>
          <a:noFill/>
          <a:ln w="28575" algn="ctr">
            <a:solidFill>
              <a:srgbClr val="FF0000"/>
            </a:solidFill>
            <a:round/>
            <a:headEnd/>
            <a:tailEnd/>
          </a:ln>
        </p:spPr>
      </p:cxnSp>
      <p:cxnSp>
        <p:nvCxnSpPr>
          <p:cNvPr id="54280" name="Straight Connector 16"/>
          <p:cNvCxnSpPr>
            <a:cxnSpLocks noChangeShapeType="1"/>
          </p:cNvCxnSpPr>
          <p:nvPr/>
        </p:nvCxnSpPr>
        <p:spPr bwMode="auto">
          <a:xfrm rot="10800000">
            <a:off x="2689225" y="4841875"/>
            <a:ext cx="5057775" cy="0"/>
          </a:xfrm>
          <a:prstGeom prst="line">
            <a:avLst/>
          </a:prstGeom>
          <a:noFill/>
          <a:ln w="28575" algn="ctr">
            <a:solidFill>
              <a:srgbClr val="FF0000"/>
            </a:solidFill>
            <a:round/>
            <a:headEnd/>
            <a:tailEnd/>
          </a:ln>
        </p:spPr>
      </p:cxnSp>
      <p:cxnSp>
        <p:nvCxnSpPr>
          <p:cNvPr id="54281" name="Straight Connector 17"/>
          <p:cNvCxnSpPr>
            <a:cxnSpLocks noChangeShapeType="1"/>
          </p:cNvCxnSpPr>
          <p:nvPr/>
        </p:nvCxnSpPr>
        <p:spPr bwMode="auto">
          <a:xfrm rot="16200000" flipH="1">
            <a:off x="2346326" y="4492625"/>
            <a:ext cx="684212" cy="1587"/>
          </a:xfrm>
          <a:prstGeom prst="line">
            <a:avLst/>
          </a:prstGeom>
          <a:noFill/>
          <a:ln w="28575" algn="ctr">
            <a:solidFill>
              <a:srgbClr val="FF0000"/>
            </a:solidFill>
            <a:round/>
            <a:headEnd/>
            <a:tailEnd/>
          </a:ln>
        </p:spPr>
      </p:cxnSp>
      <p:cxnSp>
        <p:nvCxnSpPr>
          <p:cNvPr id="54282" name="Straight Connector 18"/>
          <p:cNvCxnSpPr>
            <a:cxnSpLocks noChangeShapeType="1"/>
          </p:cNvCxnSpPr>
          <p:nvPr/>
        </p:nvCxnSpPr>
        <p:spPr bwMode="auto">
          <a:xfrm rot="5400000">
            <a:off x="7203281" y="3631407"/>
            <a:ext cx="684213" cy="0"/>
          </a:xfrm>
          <a:prstGeom prst="line">
            <a:avLst/>
          </a:prstGeom>
          <a:noFill/>
          <a:ln w="28575" algn="ctr">
            <a:solidFill>
              <a:srgbClr val="FF0000"/>
            </a:solidFill>
            <a:round/>
            <a:headEnd/>
            <a:tailEnd/>
          </a:ln>
        </p:spPr>
      </p:cxnSp>
      <p:cxnSp>
        <p:nvCxnSpPr>
          <p:cNvPr id="54283" name="Straight Connector 19"/>
          <p:cNvCxnSpPr>
            <a:cxnSpLocks noChangeShapeType="1"/>
          </p:cNvCxnSpPr>
          <p:nvPr/>
        </p:nvCxnSpPr>
        <p:spPr bwMode="auto">
          <a:xfrm>
            <a:off x="7024688" y="3989388"/>
            <a:ext cx="520700" cy="0"/>
          </a:xfrm>
          <a:prstGeom prst="line">
            <a:avLst/>
          </a:prstGeom>
          <a:noFill/>
          <a:ln w="28575" algn="ctr">
            <a:solidFill>
              <a:srgbClr val="FF0000"/>
            </a:solidFill>
            <a:round/>
            <a:headEnd/>
            <a:tailEnd/>
          </a:ln>
        </p:spPr>
      </p:cxnSp>
      <p:cxnSp>
        <p:nvCxnSpPr>
          <p:cNvPr id="54284" name="Straight Connector 20"/>
          <p:cNvCxnSpPr>
            <a:cxnSpLocks noChangeShapeType="1"/>
          </p:cNvCxnSpPr>
          <p:nvPr/>
        </p:nvCxnSpPr>
        <p:spPr bwMode="auto">
          <a:xfrm rot="5400000">
            <a:off x="5413375" y="3387725"/>
            <a:ext cx="215900" cy="0"/>
          </a:xfrm>
          <a:prstGeom prst="line">
            <a:avLst/>
          </a:prstGeom>
          <a:noFill/>
          <a:ln w="28575" algn="ctr">
            <a:solidFill>
              <a:srgbClr val="FF0000"/>
            </a:solidFill>
            <a:round/>
            <a:headEnd/>
            <a:tailEnd/>
          </a:ln>
        </p:spPr>
      </p:cxnSp>
      <p:cxnSp>
        <p:nvCxnSpPr>
          <p:cNvPr id="54285" name="Straight Connector 21"/>
          <p:cNvCxnSpPr>
            <a:cxnSpLocks noChangeShapeType="1"/>
          </p:cNvCxnSpPr>
          <p:nvPr/>
        </p:nvCxnSpPr>
        <p:spPr bwMode="auto">
          <a:xfrm flipV="1">
            <a:off x="4206875" y="3506788"/>
            <a:ext cx="1312863" cy="0"/>
          </a:xfrm>
          <a:prstGeom prst="line">
            <a:avLst/>
          </a:prstGeom>
          <a:noFill/>
          <a:ln w="28575" algn="ctr">
            <a:solidFill>
              <a:srgbClr val="FF0000"/>
            </a:solidFill>
            <a:round/>
            <a:headEnd/>
            <a:tailEnd/>
          </a:ln>
        </p:spPr>
      </p:cxnSp>
      <p:sp>
        <p:nvSpPr>
          <p:cNvPr id="23" name="TextBox 22"/>
          <p:cNvSpPr txBox="1"/>
          <p:nvPr/>
        </p:nvSpPr>
        <p:spPr>
          <a:xfrm>
            <a:off x="6440488" y="2219325"/>
            <a:ext cx="1000125" cy="246063"/>
          </a:xfrm>
          <a:prstGeom prst="rect">
            <a:avLst/>
          </a:prstGeom>
          <a:noFill/>
        </p:spPr>
        <p:txBody>
          <a:bodyPr>
            <a:spAutoFit/>
          </a:bodyPr>
          <a:lstStyle/>
          <a:p>
            <a:pPr>
              <a:defRPr/>
            </a:pPr>
            <a:r>
              <a:rPr lang="sv-SE" sz="1000" b="0" dirty="0">
                <a:latin typeface="+mn-lt"/>
              </a:rPr>
              <a:t>DCS / Host</a:t>
            </a:r>
          </a:p>
        </p:txBody>
      </p:sp>
      <p:sp>
        <p:nvSpPr>
          <p:cNvPr id="24" name="TextBox 23"/>
          <p:cNvSpPr txBox="1"/>
          <p:nvPr/>
        </p:nvSpPr>
        <p:spPr>
          <a:xfrm>
            <a:off x="6340475" y="3538538"/>
            <a:ext cx="1095375" cy="246062"/>
          </a:xfrm>
          <a:prstGeom prst="rect">
            <a:avLst/>
          </a:prstGeom>
          <a:noFill/>
        </p:spPr>
        <p:txBody>
          <a:bodyPr>
            <a:spAutoFit/>
          </a:bodyPr>
          <a:lstStyle/>
          <a:p>
            <a:pPr>
              <a:defRPr/>
            </a:pPr>
            <a:r>
              <a:rPr lang="sv-SE" sz="1000" b="0" dirty="0">
                <a:latin typeface="+mn-lt"/>
              </a:rPr>
              <a:t>TankMaster PC</a:t>
            </a:r>
          </a:p>
        </p:txBody>
      </p:sp>
      <p:sp>
        <p:nvSpPr>
          <p:cNvPr id="25" name="TextBox 24"/>
          <p:cNvSpPr txBox="1"/>
          <p:nvPr/>
        </p:nvSpPr>
        <p:spPr>
          <a:xfrm>
            <a:off x="7151688" y="3933825"/>
            <a:ext cx="514350" cy="247650"/>
          </a:xfrm>
          <a:prstGeom prst="rect">
            <a:avLst/>
          </a:prstGeom>
          <a:noFill/>
        </p:spPr>
        <p:txBody>
          <a:bodyPr>
            <a:spAutoFit/>
          </a:bodyPr>
          <a:lstStyle/>
          <a:p>
            <a:pPr>
              <a:defRPr/>
            </a:pPr>
            <a:r>
              <a:rPr lang="sv-SE" sz="1000" b="0" dirty="0">
                <a:latin typeface="+mn-lt"/>
              </a:rPr>
              <a:t>OPC</a:t>
            </a:r>
          </a:p>
        </p:txBody>
      </p:sp>
      <p:sp>
        <p:nvSpPr>
          <p:cNvPr id="26" name="TextBox 25"/>
          <p:cNvSpPr txBox="1"/>
          <p:nvPr/>
        </p:nvSpPr>
        <p:spPr>
          <a:xfrm>
            <a:off x="5475288" y="3790950"/>
            <a:ext cx="1084262" cy="246063"/>
          </a:xfrm>
          <a:prstGeom prst="rect">
            <a:avLst/>
          </a:prstGeom>
          <a:noFill/>
        </p:spPr>
        <p:txBody>
          <a:bodyPr>
            <a:spAutoFit/>
          </a:bodyPr>
          <a:lstStyle/>
          <a:p>
            <a:pPr>
              <a:defRPr/>
            </a:pPr>
            <a:r>
              <a:rPr lang="sv-SE" sz="1000" b="0" dirty="0">
                <a:latin typeface="+mn-lt"/>
              </a:rPr>
              <a:t>USB or RS232</a:t>
            </a:r>
          </a:p>
        </p:txBody>
      </p:sp>
      <p:sp>
        <p:nvSpPr>
          <p:cNvPr id="27" name="TextBox 26"/>
          <p:cNvSpPr txBox="1"/>
          <p:nvPr/>
        </p:nvSpPr>
        <p:spPr>
          <a:xfrm>
            <a:off x="3802063" y="4162425"/>
            <a:ext cx="728662" cy="246063"/>
          </a:xfrm>
          <a:prstGeom prst="rect">
            <a:avLst/>
          </a:prstGeom>
          <a:noFill/>
        </p:spPr>
        <p:txBody>
          <a:bodyPr>
            <a:spAutoFit/>
          </a:bodyPr>
          <a:lstStyle/>
          <a:p>
            <a:pPr>
              <a:defRPr/>
            </a:pPr>
            <a:r>
              <a:rPr lang="sv-SE" sz="1000" b="0" dirty="0">
                <a:latin typeface="+mn-lt"/>
              </a:rPr>
              <a:t>Modbus</a:t>
            </a:r>
          </a:p>
        </p:txBody>
      </p:sp>
      <p:sp>
        <p:nvSpPr>
          <p:cNvPr id="28" name="TextBox 27"/>
          <p:cNvSpPr txBox="1"/>
          <p:nvPr/>
        </p:nvSpPr>
        <p:spPr>
          <a:xfrm>
            <a:off x="4349750" y="3970338"/>
            <a:ext cx="644525" cy="246062"/>
          </a:xfrm>
          <a:prstGeom prst="rect">
            <a:avLst/>
          </a:prstGeom>
          <a:noFill/>
        </p:spPr>
        <p:txBody>
          <a:bodyPr>
            <a:spAutoFit/>
          </a:bodyPr>
          <a:lstStyle/>
          <a:p>
            <a:pPr>
              <a:defRPr/>
            </a:pPr>
            <a:r>
              <a:rPr lang="sv-SE" sz="1000" b="0" dirty="0">
                <a:latin typeface="+mn-lt"/>
              </a:rPr>
              <a:t>TRL2</a:t>
            </a:r>
          </a:p>
        </p:txBody>
      </p:sp>
      <p:sp>
        <p:nvSpPr>
          <p:cNvPr id="29" name="TextBox 28"/>
          <p:cNvSpPr txBox="1"/>
          <p:nvPr/>
        </p:nvSpPr>
        <p:spPr>
          <a:xfrm>
            <a:off x="4351338" y="3790950"/>
            <a:ext cx="730250" cy="246063"/>
          </a:xfrm>
          <a:prstGeom prst="rect">
            <a:avLst/>
          </a:prstGeom>
          <a:noFill/>
        </p:spPr>
        <p:txBody>
          <a:bodyPr>
            <a:spAutoFit/>
          </a:bodyPr>
          <a:lstStyle/>
          <a:p>
            <a:pPr>
              <a:defRPr/>
            </a:pPr>
            <a:r>
              <a:rPr lang="sv-SE" sz="1000" b="0" dirty="0">
                <a:latin typeface="+mn-lt"/>
              </a:rPr>
              <a:t>Modbus</a:t>
            </a:r>
          </a:p>
        </p:txBody>
      </p:sp>
      <p:sp>
        <p:nvSpPr>
          <p:cNvPr id="30" name="TextBox 29"/>
          <p:cNvSpPr txBox="1"/>
          <p:nvPr/>
        </p:nvSpPr>
        <p:spPr>
          <a:xfrm>
            <a:off x="4352925" y="3457575"/>
            <a:ext cx="1168400" cy="246063"/>
          </a:xfrm>
          <a:prstGeom prst="rect">
            <a:avLst/>
          </a:prstGeom>
          <a:noFill/>
        </p:spPr>
        <p:txBody>
          <a:bodyPr>
            <a:spAutoFit/>
          </a:bodyPr>
          <a:lstStyle/>
          <a:p>
            <a:pPr>
              <a:defRPr/>
            </a:pPr>
            <a:r>
              <a:rPr lang="sv-SE" sz="1000" b="0" dirty="0">
                <a:latin typeface="+mn-lt"/>
              </a:rPr>
              <a:t>RS485 or RS232</a:t>
            </a:r>
          </a:p>
        </p:txBody>
      </p:sp>
      <p:sp>
        <p:nvSpPr>
          <p:cNvPr id="31" name="TextBox 30"/>
          <p:cNvSpPr txBox="1"/>
          <p:nvPr/>
        </p:nvSpPr>
        <p:spPr>
          <a:xfrm>
            <a:off x="3605213" y="2997200"/>
            <a:ext cx="1357312" cy="400050"/>
          </a:xfrm>
          <a:prstGeom prst="rect">
            <a:avLst/>
          </a:prstGeom>
          <a:noFill/>
        </p:spPr>
        <p:txBody>
          <a:bodyPr>
            <a:spAutoFit/>
          </a:bodyPr>
          <a:lstStyle/>
          <a:p>
            <a:pPr>
              <a:defRPr/>
            </a:pPr>
            <a:r>
              <a:rPr lang="sv-SE" sz="1000" b="0" dirty="0">
                <a:latin typeface="+mn-lt"/>
              </a:rPr>
              <a:t>2160/65/75 Field Communication Unit</a:t>
            </a:r>
          </a:p>
        </p:txBody>
      </p:sp>
      <p:sp>
        <p:nvSpPr>
          <p:cNvPr id="32" name="TextBox 31"/>
          <p:cNvSpPr txBox="1"/>
          <p:nvPr/>
        </p:nvSpPr>
        <p:spPr>
          <a:xfrm>
            <a:off x="2863850" y="4010025"/>
            <a:ext cx="1095375" cy="246063"/>
          </a:xfrm>
          <a:prstGeom prst="rect">
            <a:avLst/>
          </a:prstGeom>
          <a:noFill/>
        </p:spPr>
        <p:txBody>
          <a:bodyPr>
            <a:spAutoFit/>
          </a:bodyPr>
          <a:lstStyle/>
          <a:p>
            <a:pPr>
              <a:defRPr/>
            </a:pPr>
            <a:r>
              <a:rPr lang="sv-SE" sz="1000" b="0" dirty="0">
                <a:latin typeface="+mn-lt"/>
              </a:rPr>
              <a:t>2410 Tank Hub</a:t>
            </a:r>
          </a:p>
        </p:txBody>
      </p:sp>
      <p:sp>
        <p:nvSpPr>
          <p:cNvPr id="33" name="TextBox 32"/>
          <p:cNvSpPr txBox="1"/>
          <p:nvPr/>
        </p:nvSpPr>
        <p:spPr>
          <a:xfrm>
            <a:off x="1793875" y="3789363"/>
            <a:ext cx="781050" cy="246062"/>
          </a:xfrm>
          <a:prstGeom prst="rect">
            <a:avLst/>
          </a:prstGeom>
          <a:noFill/>
        </p:spPr>
        <p:txBody>
          <a:bodyPr>
            <a:spAutoFit/>
          </a:bodyPr>
          <a:lstStyle/>
          <a:p>
            <a:pPr>
              <a:defRPr/>
            </a:pPr>
            <a:r>
              <a:rPr lang="sv-SE" sz="1000" b="0" dirty="0">
                <a:latin typeface="+mn-lt"/>
              </a:rPr>
              <a:t>Tankbus</a:t>
            </a:r>
          </a:p>
        </p:txBody>
      </p:sp>
      <p:sp>
        <p:nvSpPr>
          <p:cNvPr id="34" name="TextBox 33"/>
          <p:cNvSpPr txBox="1"/>
          <p:nvPr/>
        </p:nvSpPr>
        <p:spPr>
          <a:xfrm>
            <a:off x="4089400" y="4814888"/>
            <a:ext cx="730250" cy="246062"/>
          </a:xfrm>
          <a:prstGeom prst="rect">
            <a:avLst/>
          </a:prstGeom>
          <a:noFill/>
        </p:spPr>
        <p:txBody>
          <a:bodyPr>
            <a:spAutoFit/>
          </a:bodyPr>
          <a:lstStyle/>
          <a:p>
            <a:pPr>
              <a:defRPr/>
            </a:pPr>
            <a:r>
              <a:rPr lang="sv-SE" sz="1000" b="0" dirty="0">
                <a:latin typeface="+mn-lt"/>
              </a:rPr>
              <a:t>Modbus</a:t>
            </a:r>
          </a:p>
        </p:txBody>
      </p:sp>
      <p:sp>
        <p:nvSpPr>
          <p:cNvPr id="35" name="TextBox 34"/>
          <p:cNvSpPr txBox="1"/>
          <p:nvPr/>
        </p:nvSpPr>
        <p:spPr>
          <a:xfrm>
            <a:off x="4132263" y="4611688"/>
            <a:ext cx="642937" cy="246062"/>
          </a:xfrm>
          <a:prstGeom prst="rect">
            <a:avLst/>
          </a:prstGeom>
          <a:noFill/>
        </p:spPr>
        <p:txBody>
          <a:bodyPr>
            <a:spAutoFit/>
          </a:bodyPr>
          <a:lstStyle/>
          <a:p>
            <a:pPr>
              <a:defRPr/>
            </a:pPr>
            <a:r>
              <a:rPr lang="sv-SE" sz="1000" b="0" dirty="0">
                <a:latin typeface="+mn-lt"/>
              </a:rPr>
              <a:t>RS485</a:t>
            </a:r>
          </a:p>
        </p:txBody>
      </p:sp>
      <p:cxnSp>
        <p:nvCxnSpPr>
          <p:cNvPr id="54299" name="Straight Connector 35"/>
          <p:cNvCxnSpPr>
            <a:cxnSpLocks noChangeShapeType="1"/>
          </p:cNvCxnSpPr>
          <p:nvPr/>
        </p:nvCxnSpPr>
        <p:spPr bwMode="auto">
          <a:xfrm rot="5400000">
            <a:off x="5067300" y="3124200"/>
            <a:ext cx="323850" cy="0"/>
          </a:xfrm>
          <a:prstGeom prst="line">
            <a:avLst/>
          </a:prstGeom>
          <a:noFill/>
          <a:ln w="28575" algn="ctr">
            <a:solidFill>
              <a:srgbClr val="FF0000"/>
            </a:solidFill>
            <a:round/>
            <a:headEnd/>
            <a:tailEnd/>
          </a:ln>
        </p:spPr>
      </p:cxnSp>
      <p:cxnSp>
        <p:nvCxnSpPr>
          <p:cNvPr id="54300" name="Straight Connector 36"/>
          <p:cNvCxnSpPr>
            <a:cxnSpLocks noChangeShapeType="1"/>
          </p:cNvCxnSpPr>
          <p:nvPr/>
        </p:nvCxnSpPr>
        <p:spPr bwMode="auto">
          <a:xfrm rot="5400000">
            <a:off x="2789237" y="3840163"/>
            <a:ext cx="180975" cy="0"/>
          </a:xfrm>
          <a:prstGeom prst="line">
            <a:avLst/>
          </a:prstGeom>
          <a:noFill/>
          <a:ln w="28575" algn="ctr">
            <a:solidFill>
              <a:srgbClr val="FF0000"/>
            </a:solidFill>
            <a:round/>
            <a:headEnd/>
            <a:tailEnd/>
          </a:ln>
        </p:spPr>
      </p:cxnSp>
      <p:cxnSp>
        <p:nvCxnSpPr>
          <p:cNvPr id="54301" name="Straight Connector 37"/>
          <p:cNvCxnSpPr>
            <a:cxnSpLocks noChangeShapeType="1"/>
          </p:cNvCxnSpPr>
          <p:nvPr/>
        </p:nvCxnSpPr>
        <p:spPr bwMode="auto">
          <a:xfrm flipV="1">
            <a:off x="3128963" y="2551113"/>
            <a:ext cx="1905000" cy="787400"/>
          </a:xfrm>
          <a:prstGeom prst="line">
            <a:avLst/>
          </a:prstGeom>
          <a:noFill/>
          <a:ln w="28575" algn="ctr">
            <a:solidFill>
              <a:srgbClr val="F6860A"/>
            </a:solidFill>
            <a:prstDash val="dash"/>
            <a:round/>
            <a:headEnd/>
            <a:tailEnd/>
          </a:ln>
        </p:spPr>
      </p:cxn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sv-SE" dirty="0" smtClean="0"/>
              <a:t>Configuration Tools</a:t>
            </a:r>
            <a:endParaRPr lang="sv-SE" dirty="0"/>
          </a:p>
        </p:txBody>
      </p:sp>
      <p:sp>
        <p:nvSpPr>
          <p:cNvPr id="55299" name="Slide Number Placeholder 3"/>
          <p:cNvSpPr>
            <a:spLocks noGrp="1"/>
          </p:cNvSpPr>
          <p:nvPr>
            <p:ph type="sldNum" sz="quarter" idx="12"/>
          </p:nvPr>
        </p:nvSpPr>
        <p:spPr>
          <a:noFill/>
        </p:spPr>
        <p:txBody>
          <a:bodyPr/>
          <a:lstStyle/>
          <a:p>
            <a:fld id="{B4C90FB1-501C-4842-816F-920BB0954497}" type="slidenum">
              <a:rPr lang="en-US" smtClean="0">
                <a:latin typeface="Arial" pitchFamily="34" charset="0"/>
              </a:rPr>
              <a:pPr/>
              <a:t>43</a:t>
            </a:fld>
            <a:endParaRPr lang="en-US" smtClean="0">
              <a:latin typeface="Arial" pitchFamily="34" charset="0"/>
            </a:endParaRPr>
          </a:p>
        </p:txBody>
      </p:sp>
      <p:sp>
        <p:nvSpPr>
          <p:cNvPr id="55300" name="Content Placeholder 4"/>
          <p:cNvSpPr>
            <a:spLocks noGrp="1"/>
          </p:cNvSpPr>
          <p:nvPr>
            <p:ph sz="half" idx="1"/>
          </p:nvPr>
        </p:nvSpPr>
        <p:spPr>
          <a:xfrm>
            <a:off x="571500" y="1206500"/>
            <a:ext cx="5080000" cy="4546600"/>
          </a:xfrm>
        </p:spPr>
        <p:txBody>
          <a:bodyPr/>
          <a:lstStyle/>
          <a:p>
            <a:r>
              <a:rPr lang="sv-SE" smtClean="0"/>
              <a:t>Configuration tools for Raptor:</a:t>
            </a:r>
          </a:p>
          <a:p>
            <a:pPr lvl="1"/>
            <a:r>
              <a:rPr lang="sv-SE" smtClean="0"/>
              <a:t>Rosemount TankMaster</a:t>
            </a:r>
          </a:p>
          <a:p>
            <a:pPr lvl="1"/>
            <a:r>
              <a:rPr lang="sv-SE" smtClean="0"/>
              <a:t>AMS</a:t>
            </a:r>
            <a:r>
              <a:rPr lang="sv-SE" baseline="30000" smtClean="0"/>
              <a:t>TM</a:t>
            </a:r>
            <a:r>
              <a:rPr lang="sv-SE" smtClean="0"/>
              <a:t> Suite</a:t>
            </a:r>
          </a:p>
          <a:p>
            <a:pPr lvl="1"/>
            <a:r>
              <a:rPr lang="sv-SE" smtClean="0"/>
              <a:t>DeltaV®</a:t>
            </a:r>
          </a:p>
          <a:p>
            <a:pPr lvl="1"/>
            <a:r>
              <a:rPr lang="sv-SE" smtClean="0"/>
              <a:t>Rosemount Field Communicator</a:t>
            </a:r>
          </a:p>
        </p:txBody>
      </p:sp>
      <p:pic>
        <p:nvPicPr>
          <p:cNvPr id="55301" name="Picture 2" descr="V:\Land_Div\Pictures\475\475_color screen_2.jpg"/>
          <p:cNvPicPr>
            <a:picLocks noChangeAspect="1" noChangeArrowheads="1"/>
          </p:cNvPicPr>
          <p:nvPr>
            <p:custDataLst>
              <p:tags r:id="rId1"/>
            </p:custDataLst>
          </p:nvPr>
        </p:nvPicPr>
        <p:blipFill>
          <a:blip r:embed="rId5" cstate="print"/>
          <a:srcRect/>
          <a:stretch>
            <a:fillRect/>
          </a:stretch>
        </p:blipFill>
        <p:spPr bwMode="auto">
          <a:xfrm>
            <a:off x="6084888" y="3789363"/>
            <a:ext cx="1565275" cy="2185987"/>
          </a:xfrm>
          <a:prstGeom prst="rect">
            <a:avLst/>
          </a:prstGeom>
          <a:noFill/>
          <a:ln w="9525">
            <a:noFill/>
            <a:miter lim="800000"/>
            <a:headEnd/>
            <a:tailEnd/>
          </a:ln>
        </p:spPr>
      </p:pic>
      <p:pic>
        <p:nvPicPr>
          <p:cNvPr id="55302" name="Picture 3" descr="I:\GSS\KURS\eLearning\Raptor System Overview\Bilder\DeltaVHost.jpg"/>
          <p:cNvPicPr>
            <a:picLocks noChangeAspect="1" noChangeArrowheads="1"/>
          </p:cNvPicPr>
          <p:nvPr>
            <p:custDataLst>
              <p:tags r:id="rId2"/>
            </p:custDataLst>
          </p:nvPr>
        </p:nvPicPr>
        <p:blipFill>
          <a:blip r:embed="rId6" cstate="print"/>
          <a:srcRect/>
          <a:stretch>
            <a:fillRect/>
          </a:stretch>
        </p:blipFill>
        <p:spPr bwMode="auto">
          <a:xfrm>
            <a:off x="3419475" y="4292600"/>
            <a:ext cx="2503488" cy="2122488"/>
          </a:xfrm>
          <a:prstGeom prst="rect">
            <a:avLst/>
          </a:prstGeom>
          <a:noFill/>
          <a:ln w="9525">
            <a:noFill/>
            <a:miter lim="800000"/>
            <a:headEnd/>
            <a:tailEnd/>
          </a:ln>
        </p:spPr>
      </p:pic>
      <p:pic>
        <p:nvPicPr>
          <p:cNvPr id="55303" name="Picture 2" descr="I:\GSS\KURS\eLearning\Raptor System Overview\Bilder\Slide36\5900.JPG"/>
          <p:cNvPicPr>
            <a:picLocks noChangeAspect="1" noChangeArrowheads="1"/>
          </p:cNvPicPr>
          <p:nvPr/>
        </p:nvPicPr>
        <p:blipFill>
          <a:blip r:embed="rId7" cstate="print"/>
          <a:srcRect/>
          <a:stretch>
            <a:fillRect/>
          </a:stretch>
        </p:blipFill>
        <p:spPr bwMode="auto">
          <a:xfrm>
            <a:off x="5435600" y="1268413"/>
            <a:ext cx="3313113" cy="22780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6322" name="Picture 2" descr="I:\GSS\KURS\eLearning\Raptor System Overview\Bilder\Slide34\config_all_FF.jpg"/>
          <p:cNvPicPr>
            <a:picLocks noChangeAspect="1" noChangeArrowheads="1"/>
          </p:cNvPicPr>
          <p:nvPr/>
        </p:nvPicPr>
        <p:blipFill>
          <a:blip r:embed="rId3" cstate="print"/>
          <a:srcRect/>
          <a:stretch>
            <a:fillRect/>
          </a:stretch>
        </p:blipFill>
        <p:spPr bwMode="auto">
          <a:xfrm>
            <a:off x="7451725" y="1268413"/>
            <a:ext cx="1193800" cy="2806700"/>
          </a:xfrm>
          <a:prstGeom prst="rect">
            <a:avLst/>
          </a:prstGeom>
          <a:noFill/>
          <a:ln w="9525">
            <a:noFill/>
            <a:miter lim="800000"/>
            <a:headEnd/>
            <a:tailEnd/>
          </a:ln>
        </p:spPr>
      </p:pic>
      <p:sp>
        <p:nvSpPr>
          <p:cNvPr id="2" name="Title 1"/>
          <p:cNvSpPr>
            <a:spLocks noGrp="1"/>
          </p:cNvSpPr>
          <p:nvPr>
            <p:ph type="title"/>
          </p:nvPr>
        </p:nvSpPr>
        <p:spPr/>
        <p:txBody>
          <a:bodyPr/>
          <a:lstStyle/>
          <a:p>
            <a:pPr>
              <a:defRPr/>
            </a:pPr>
            <a:r>
              <a:rPr lang="sv-SE" dirty="0" smtClean="0"/>
              <a:t>Field Communicator</a:t>
            </a:r>
            <a:endParaRPr lang="sv-SE" dirty="0"/>
          </a:p>
        </p:txBody>
      </p:sp>
      <p:sp>
        <p:nvSpPr>
          <p:cNvPr id="56324" name="Content Placeholder 2"/>
          <p:cNvSpPr>
            <a:spLocks noGrp="1"/>
          </p:cNvSpPr>
          <p:nvPr>
            <p:ph sz="half" idx="1"/>
          </p:nvPr>
        </p:nvSpPr>
        <p:spPr/>
        <p:txBody>
          <a:bodyPr/>
          <a:lstStyle/>
          <a:p>
            <a:r>
              <a:rPr lang="sv-SE" sz="2400" smtClean="0"/>
              <a:t>Handheld communicator</a:t>
            </a:r>
          </a:p>
          <a:p>
            <a:r>
              <a:rPr lang="sv-SE" sz="2400" smtClean="0"/>
              <a:t>Universal - HART</a:t>
            </a:r>
            <a:r>
              <a:rPr lang="sv-SE" sz="2400" baseline="30000" smtClean="0"/>
              <a:t>®</a:t>
            </a:r>
            <a:r>
              <a:rPr lang="sv-SE" sz="2400" smtClean="0"/>
              <a:t> and FF</a:t>
            </a:r>
          </a:p>
          <a:p>
            <a:r>
              <a:rPr lang="sv-SE" sz="2400" smtClean="0"/>
              <a:t>Intrinsically Safe</a:t>
            </a:r>
          </a:p>
          <a:p>
            <a:r>
              <a:rPr lang="sv-SE" sz="2400" smtClean="0"/>
              <a:t>Robust and reliable</a:t>
            </a:r>
          </a:p>
          <a:p>
            <a:pPr>
              <a:buFont typeface="Wingdings" pitchFamily="2" charset="2"/>
              <a:buNone/>
            </a:pPr>
            <a:endParaRPr lang="sv-SE" sz="2400" smtClean="0"/>
          </a:p>
        </p:txBody>
      </p:sp>
      <p:sp>
        <p:nvSpPr>
          <p:cNvPr id="56325" name="Slide Number Placeholder 4"/>
          <p:cNvSpPr>
            <a:spLocks noGrp="1"/>
          </p:cNvSpPr>
          <p:nvPr>
            <p:ph type="sldNum" sz="quarter" idx="12"/>
          </p:nvPr>
        </p:nvSpPr>
        <p:spPr>
          <a:noFill/>
        </p:spPr>
        <p:txBody>
          <a:bodyPr/>
          <a:lstStyle/>
          <a:p>
            <a:fld id="{CE8D68FD-F842-4FCC-BFE4-4C2D873C130E}" type="slidenum">
              <a:rPr lang="en-US" smtClean="0">
                <a:latin typeface="Arial" pitchFamily="34" charset="0"/>
              </a:rPr>
              <a:pPr/>
              <a:t>44</a:t>
            </a:fld>
            <a:endParaRPr lang="en-US" smtClean="0">
              <a:latin typeface="Arial" pitchFamily="34" charset="0"/>
            </a:endParaRPr>
          </a:p>
        </p:txBody>
      </p:sp>
      <p:pic>
        <p:nvPicPr>
          <p:cNvPr id="56326" name="Picture 7"/>
          <p:cNvPicPr>
            <a:picLocks noGrp="1" noChangeAspect="1" noChangeArrowheads="1"/>
          </p:cNvPicPr>
          <p:nvPr>
            <p:ph sz="half" idx="2"/>
          </p:nvPr>
        </p:nvPicPr>
        <p:blipFill>
          <a:blip r:embed="rId4" cstate="print">
            <a:clrChange>
              <a:clrFrom>
                <a:srgbClr val="FFFFFF"/>
              </a:clrFrom>
              <a:clrTo>
                <a:srgbClr val="FFFFFF">
                  <a:alpha val="0"/>
                </a:srgbClr>
              </a:clrTo>
            </a:clrChange>
          </a:blip>
          <a:srcRect/>
          <a:stretch>
            <a:fillRect/>
          </a:stretch>
        </p:blipFill>
        <p:spPr>
          <a:xfrm>
            <a:off x="4354513" y="2571750"/>
            <a:ext cx="2112962" cy="3609975"/>
          </a:xfrm>
          <a:noFill/>
        </p:spPr>
      </p:pic>
      <p:sp>
        <p:nvSpPr>
          <p:cNvPr id="7" name="TextBox 6"/>
          <p:cNvSpPr txBox="1"/>
          <p:nvPr/>
        </p:nvSpPr>
        <p:spPr>
          <a:xfrm>
            <a:off x="2754313" y="4897438"/>
            <a:ext cx="1674812" cy="246062"/>
          </a:xfrm>
          <a:prstGeom prst="rect">
            <a:avLst/>
          </a:prstGeom>
          <a:noFill/>
        </p:spPr>
        <p:txBody>
          <a:bodyPr>
            <a:spAutoFit/>
          </a:bodyPr>
          <a:lstStyle/>
          <a:p>
            <a:pPr algn="r">
              <a:defRPr/>
            </a:pPr>
            <a:r>
              <a:rPr lang="sv-SE" sz="1000" dirty="0">
                <a:latin typeface="+mn-lt"/>
              </a:rPr>
              <a:t>Alphanumeric Keys</a:t>
            </a:r>
          </a:p>
        </p:txBody>
      </p:sp>
      <p:sp>
        <p:nvSpPr>
          <p:cNvPr id="8" name="TextBox 7"/>
          <p:cNvSpPr txBox="1"/>
          <p:nvPr/>
        </p:nvSpPr>
        <p:spPr>
          <a:xfrm>
            <a:off x="3397250" y="4397375"/>
            <a:ext cx="1031875" cy="246063"/>
          </a:xfrm>
          <a:prstGeom prst="rect">
            <a:avLst/>
          </a:prstGeom>
          <a:noFill/>
        </p:spPr>
        <p:txBody>
          <a:bodyPr>
            <a:spAutoFit/>
          </a:bodyPr>
          <a:lstStyle/>
          <a:p>
            <a:pPr algn="r">
              <a:defRPr/>
            </a:pPr>
            <a:r>
              <a:rPr lang="sv-SE" sz="1000" dirty="0">
                <a:latin typeface="+mn-lt"/>
              </a:rPr>
              <a:t>Tab key</a:t>
            </a:r>
          </a:p>
        </p:txBody>
      </p:sp>
      <p:cxnSp>
        <p:nvCxnSpPr>
          <p:cNvPr id="51208" name="Straight Arrow Connector 9"/>
          <p:cNvCxnSpPr>
            <a:cxnSpLocks noChangeShapeType="1"/>
          </p:cNvCxnSpPr>
          <p:nvPr/>
        </p:nvCxnSpPr>
        <p:spPr bwMode="auto">
          <a:xfrm>
            <a:off x="4357688" y="4519613"/>
            <a:ext cx="714375" cy="1587"/>
          </a:xfrm>
          <a:prstGeom prst="straightConnector1">
            <a:avLst/>
          </a:prstGeom>
          <a:noFill/>
          <a:ln w="9525" algn="ctr">
            <a:solidFill>
              <a:schemeClr val="tx2">
                <a:lumMod val="60000"/>
                <a:lumOff val="40000"/>
              </a:schemeClr>
            </a:solidFill>
            <a:round/>
            <a:headEnd/>
            <a:tailEnd type="triangle" w="med" len="med"/>
          </a:ln>
        </p:spPr>
      </p:cxnSp>
      <p:cxnSp>
        <p:nvCxnSpPr>
          <p:cNvPr id="51209" name="Straight Arrow Connector 13"/>
          <p:cNvCxnSpPr>
            <a:cxnSpLocks noChangeShapeType="1"/>
          </p:cNvCxnSpPr>
          <p:nvPr/>
        </p:nvCxnSpPr>
        <p:spPr bwMode="auto">
          <a:xfrm>
            <a:off x="4357688" y="5019675"/>
            <a:ext cx="714375" cy="1588"/>
          </a:xfrm>
          <a:prstGeom prst="straightConnector1">
            <a:avLst/>
          </a:prstGeom>
          <a:noFill/>
          <a:ln w="9525" algn="ctr">
            <a:solidFill>
              <a:schemeClr val="tx2">
                <a:lumMod val="60000"/>
                <a:lumOff val="40000"/>
              </a:schemeClr>
            </a:solidFill>
            <a:round/>
            <a:headEnd/>
            <a:tailEnd type="triangle" w="med" len="med"/>
          </a:ln>
        </p:spPr>
      </p:cxnSp>
      <p:sp>
        <p:nvSpPr>
          <p:cNvPr id="15" name="TextBox 14"/>
          <p:cNvSpPr txBox="1"/>
          <p:nvPr/>
        </p:nvSpPr>
        <p:spPr>
          <a:xfrm>
            <a:off x="6215063" y="5643563"/>
            <a:ext cx="1889125" cy="246062"/>
          </a:xfrm>
          <a:prstGeom prst="rect">
            <a:avLst/>
          </a:prstGeom>
          <a:noFill/>
        </p:spPr>
        <p:txBody>
          <a:bodyPr>
            <a:spAutoFit/>
          </a:bodyPr>
          <a:lstStyle/>
          <a:p>
            <a:pPr algn="l">
              <a:defRPr/>
            </a:pPr>
            <a:r>
              <a:rPr lang="sv-SE" sz="1000" dirty="0">
                <a:latin typeface="+mn-lt"/>
              </a:rPr>
              <a:t>Backlight adjustment key</a:t>
            </a:r>
          </a:p>
        </p:txBody>
      </p:sp>
      <p:cxnSp>
        <p:nvCxnSpPr>
          <p:cNvPr id="51211" name="Straight Arrow Connector 16"/>
          <p:cNvCxnSpPr>
            <a:cxnSpLocks noChangeShapeType="1"/>
          </p:cNvCxnSpPr>
          <p:nvPr/>
        </p:nvCxnSpPr>
        <p:spPr bwMode="auto">
          <a:xfrm rot="10800000">
            <a:off x="5715000" y="5765800"/>
            <a:ext cx="571500" cy="1588"/>
          </a:xfrm>
          <a:prstGeom prst="straightConnector1">
            <a:avLst/>
          </a:prstGeom>
          <a:noFill/>
          <a:ln w="9525" algn="ctr">
            <a:solidFill>
              <a:schemeClr val="tx2">
                <a:lumMod val="60000"/>
                <a:lumOff val="40000"/>
              </a:schemeClr>
            </a:solidFill>
            <a:round/>
            <a:headEnd/>
            <a:tailEnd type="triangle" w="med" len="med"/>
          </a:ln>
        </p:spPr>
      </p:cxnSp>
      <p:sp>
        <p:nvSpPr>
          <p:cNvPr id="18" name="TextBox 17"/>
          <p:cNvSpPr txBox="1"/>
          <p:nvPr/>
        </p:nvSpPr>
        <p:spPr>
          <a:xfrm>
            <a:off x="7358063" y="4127500"/>
            <a:ext cx="928687" cy="246063"/>
          </a:xfrm>
          <a:prstGeom prst="rect">
            <a:avLst/>
          </a:prstGeom>
          <a:noFill/>
        </p:spPr>
        <p:txBody>
          <a:bodyPr>
            <a:spAutoFit/>
          </a:bodyPr>
          <a:lstStyle/>
          <a:p>
            <a:pPr algn="l">
              <a:defRPr/>
            </a:pPr>
            <a:r>
              <a:rPr lang="sv-SE" sz="1000" dirty="0">
                <a:latin typeface="+mn-lt"/>
              </a:rPr>
              <a:t>Enter key</a:t>
            </a:r>
          </a:p>
        </p:txBody>
      </p:sp>
      <p:cxnSp>
        <p:nvCxnSpPr>
          <p:cNvPr id="51213" name="Straight Arrow Connector 18"/>
          <p:cNvCxnSpPr>
            <a:cxnSpLocks noChangeShapeType="1"/>
          </p:cNvCxnSpPr>
          <p:nvPr/>
        </p:nvCxnSpPr>
        <p:spPr bwMode="auto">
          <a:xfrm rot="10800000">
            <a:off x="5786438" y="4251325"/>
            <a:ext cx="1643062" cy="0"/>
          </a:xfrm>
          <a:prstGeom prst="straightConnector1">
            <a:avLst/>
          </a:prstGeom>
          <a:noFill/>
          <a:ln w="9525" algn="ctr">
            <a:solidFill>
              <a:schemeClr val="tx2">
                <a:lumMod val="60000"/>
                <a:lumOff val="40000"/>
              </a:schemeClr>
            </a:solidFill>
            <a:round/>
            <a:headEnd/>
            <a:tailEnd type="triangle" w="med" len="med"/>
          </a:ln>
        </p:spPr>
      </p:cxnSp>
      <p:sp>
        <p:nvSpPr>
          <p:cNvPr id="23" name="TextBox 22"/>
          <p:cNvSpPr txBox="1"/>
          <p:nvPr/>
        </p:nvSpPr>
        <p:spPr>
          <a:xfrm>
            <a:off x="2547938" y="4127500"/>
            <a:ext cx="1674812" cy="246063"/>
          </a:xfrm>
          <a:prstGeom prst="rect">
            <a:avLst/>
          </a:prstGeom>
          <a:noFill/>
        </p:spPr>
        <p:txBody>
          <a:bodyPr>
            <a:spAutoFit/>
          </a:bodyPr>
          <a:lstStyle/>
          <a:p>
            <a:pPr algn="r">
              <a:defRPr/>
            </a:pPr>
            <a:r>
              <a:rPr lang="sv-SE" sz="1000" dirty="0">
                <a:latin typeface="+mn-lt"/>
              </a:rPr>
              <a:t>Navigation Keys</a:t>
            </a:r>
          </a:p>
        </p:txBody>
      </p:sp>
      <p:cxnSp>
        <p:nvCxnSpPr>
          <p:cNvPr id="51215" name="Straight Arrow Connector 23"/>
          <p:cNvCxnSpPr>
            <a:cxnSpLocks noChangeShapeType="1"/>
          </p:cNvCxnSpPr>
          <p:nvPr/>
        </p:nvCxnSpPr>
        <p:spPr bwMode="auto">
          <a:xfrm>
            <a:off x="4151313" y="4249738"/>
            <a:ext cx="920750" cy="1587"/>
          </a:xfrm>
          <a:prstGeom prst="straightConnector1">
            <a:avLst/>
          </a:prstGeom>
          <a:noFill/>
          <a:ln w="9525" algn="ctr">
            <a:solidFill>
              <a:schemeClr val="tx2">
                <a:lumMod val="60000"/>
                <a:lumOff val="40000"/>
              </a:schemeClr>
            </a:solidFill>
            <a:round/>
            <a:headEnd/>
            <a:tailEnd type="triangle" w="med" len="med"/>
          </a:ln>
        </p:spPr>
      </p:cxnSp>
      <p:sp>
        <p:nvSpPr>
          <p:cNvPr id="26" name="TextBox 25"/>
          <p:cNvSpPr txBox="1"/>
          <p:nvPr/>
        </p:nvSpPr>
        <p:spPr>
          <a:xfrm>
            <a:off x="6286500" y="4397375"/>
            <a:ext cx="1889125" cy="246063"/>
          </a:xfrm>
          <a:prstGeom prst="rect">
            <a:avLst/>
          </a:prstGeom>
          <a:noFill/>
        </p:spPr>
        <p:txBody>
          <a:bodyPr>
            <a:spAutoFit/>
          </a:bodyPr>
          <a:lstStyle/>
          <a:p>
            <a:pPr algn="l">
              <a:defRPr/>
            </a:pPr>
            <a:r>
              <a:rPr lang="sv-SE" sz="1000" dirty="0">
                <a:latin typeface="+mn-lt"/>
              </a:rPr>
              <a:t>Function Key</a:t>
            </a:r>
          </a:p>
        </p:txBody>
      </p:sp>
      <p:cxnSp>
        <p:nvCxnSpPr>
          <p:cNvPr id="51217" name="Straight Arrow Connector 26"/>
          <p:cNvCxnSpPr>
            <a:cxnSpLocks noChangeShapeType="1"/>
          </p:cNvCxnSpPr>
          <p:nvPr/>
        </p:nvCxnSpPr>
        <p:spPr bwMode="auto">
          <a:xfrm rot="10800000">
            <a:off x="5786438" y="4519613"/>
            <a:ext cx="571500" cy="1587"/>
          </a:xfrm>
          <a:prstGeom prst="straightConnector1">
            <a:avLst/>
          </a:prstGeom>
          <a:noFill/>
          <a:ln w="9525" algn="ctr">
            <a:solidFill>
              <a:schemeClr val="tx2">
                <a:lumMod val="60000"/>
                <a:lumOff val="40000"/>
              </a:schemeClr>
            </a:solidFill>
            <a:round/>
            <a:headEnd/>
            <a:tailEnd type="triangle" w="med" len="med"/>
          </a:ln>
        </p:spPr>
      </p:cxnSp>
      <p:pic>
        <p:nvPicPr>
          <p:cNvPr id="56339" name="Picture 18"/>
          <p:cNvPicPr>
            <a:picLocks noChangeAspect="1" noChangeArrowheads="1"/>
          </p:cNvPicPr>
          <p:nvPr/>
        </p:nvPicPr>
        <p:blipFill>
          <a:blip r:embed="rId5" cstate="print"/>
          <a:srcRect/>
          <a:stretch>
            <a:fillRect/>
          </a:stretch>
        </p:blipFill>
        <p:spPr bwMode="auto">
          <a:xfrm>
            <a:off x="5072063" y="1143000"/>
            <a:ext cx="939800" cy="1428750"/>
          </a:xfrm>
          <a:prstGeom prst="rect">
            <a:avLst/>
          </a:prstGeom>
          <a:noFill/>
          <a:ln w="9525">
            <a:noFill/>
            <a:miter lim="800000"/>
            <a:headEnd/>
            <a:tailEnd/>
          </a:ln>
        </p:spPr>
      </p:pic>
      <p:sp>
        <p:nvSpPr>
          <p:cNvPr id="56340" name="Oval 9"/>
          <p:cNvSpPr>
            <a:spLocks noChangeArrowheads="1"/>
          </p:cNvSpPr>
          <p:nvPr/>
        </p:nvSpPr>
        <p:spPr bwMode="auto">
          <a:xfrm>
            <a:off x="7380288" y="2492375"/>
            <a:ext cx="431800" cy="431800"/>
          </a:xfrm>
          <a:prstGeom prst="ellipse">
            <a:avLst/>
          </a:prstGeom>
          <a:noFill/>
          <a:ln w="25400" algn="ctr">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sv-SE" dirty="0" smtClean="0"/>
              <a:t>Rosemount Raptor System</a:t>
            </a:r>
          </a:p>
        </p:txBody>
      </p:sp>
      <p:pic>
        <p:nvPicPr>
          <p:cNvPr id="57347" name="Picture 3" descr="I:\GSS\KURS\eLearning\Raptor System Overview\Bilder\Slide4\totalsys_ex_components.jpg"/>
          <p:cNvPicPr>
            <a:picLocks noChangeAspect="1" noChangeArrowheads="1"/>
          </p:cNvPicPr>
          <p:nvPr/>
        </p:nvPicPr>
        <p:blipFill>
          <a:blip r:embed="rId3" cstate="print"/>
          <a:srcRect/>
          <a:stretch>
            <a:fillRect/>
          </a:stretch>
        </p:blipFill>
        <p:spPr bwMode="auto">
          <a:xfrm>
            <a:off x="539750" y="1320800"/>
            <a:ext cx="8604250" cy="2817813"/>
          </a:xfrm>
          <a:prstGeom prst="rect">
            <a:avLst/>
          </a:prstGeom>
          <a:noFill/>
          <a:ln w="9525">
            <a:noFill/>
            <a:miter lim="800000"/>
            <a:headEnd/>
            <a:tailEnd/>
          </a:ln>
        </p:spPr>
      </p:pic>
      <p:grpSp>
        <p:nvGrpSpPr>
          <p:cNvPr id="57348" name="Group 42"/>
          <p:cNvGrpSpPr>
            <a:grpSpLocks/>
          </p:cNvGrpSpPr>
          <p:nvPr/>
        </p:nvGrpSpPr>
        <p:grpSpPr bwMode="auto">
          <a:xfrm>
            <a:off x="573088" y="3105150"/>
            <a:ext cx="6551612" cy="2916238"/>
            <a:chOff x="444499" y="3124201"/>
            <a:chExt cx="6552000" cy="2916000"/>
          </a:xfrm>
        </p:grpSpPr>
        <p:pic>
          <p:nvPicPr>
            <p:cNvPr id="57382" name="Picture 2" descr="I:\GSS\KURS\eLearning\Raptor System Overview\Bilder\Slide4\components.jpg"/>
            <p:cNvPicPr>
              <a:picLocks noChangeAspect="1" noChangeArrowheads="1"/>
            </p:cNvPicPr>
            <p:nvPr/>
          </p:nvPicPr>
          <p:blipFill>
            <a:blip r:embed="rId4" cstate="print"/>
            <a:srcRect/>
            <a:stretch>
              <a:fillRect/>
            </a:stretch>
          </p:blipFill>
          <p:spPr bwMode="auto">
            <a:xfrm>
              <a:off x="770470" y="3534968"/>
              <a:ext cx="5871027" cy="2144695"/>
            </a:xfrm>
            <a:prstGeom prst="rect">
              <a:avLst/>
            </a:prstGeom>
            <a:noFill/>
            <a:ln w="9525">
              <a:noFill/>
              <a:miter lim="800000"/>
              <a:headEnd/>
              <a:tailEnd/>
            </a:ln>
          </p:spPr>
        </p:pic>
        <p:sp>
          <p:nvSpPr>
            <p:cNvPr id="57383" name="Rounded Rectangle 44"/>
            <p:cNvSpPr>
              <a:spLocks noChangeArrowheads="1"/>
            </p:cNvSpPr>
            <p:nvPr/>
          </p:nvSpPr>
          <p:spPr bwMode="auto">
            <a:xfrm>
              <a:off x="444499" y="3124201"/>
              <a:ext cx="6552000" cy="2916000"/>
            </a:xfrm>
            <a:prstGeom prst="roundRect">
              <a:avLst>
                <a:gd name="adj" fmla="val 16667"/>
              </a:avLst>
            </a:prstGeom>
            <a:noFill/>
            <a:ln w="19050" algn="ctr">
              <a:solidFill>
                <a:srgbClr val="F6860A"/>
              </a:solidFill>
              <a:round/>
              <a:headEnd/>
              <a:tailEnd/>
            </a:ln>
          </p:spPr>
          <p:txBody>
            <a:bodyPr>
              <a:spAutoFit/>
            </a:bodyPr>
            <a:lstStyle/>
            <a:p>
              <a:pPr algn="l" eaLnBrk="1" hangingPunct="1"/>
              <a:endParaRPr lang="sv-SE" sz="1800" b="0">
                <a:solidFill>
                  <a:schemeClr val="tx1"/>
                </a:solidFill>
                <a:latin typeface="GillSans"/>
              </a:endParaRPr>
            </a:p>
          </p:txBody>
        </p:sp>
      </p:grpSp>
      <p:sp>
        <p:nvSpPr>
          <p:cNvPr id="46" name="TextBox 45"/>
          <p:cNvSpPr txBox="1"/>
          <p:nvPr/>
        </p:nvSpPr>
        <p:spPr>
          <a:xfrm>
            <a:off x="1233488" y="3436938"/>
            <a:ext cx="982662" cy="400050"/>
          </a:xfrm>
          <a:prstGeom prst="rect">
            <a:avLst/>
          </a:prstGeom>
          <a:noFill/>
        </p:spPr>
        <p:txBody>
          <a:bodyPr>
            <a:spAutoFit/>
          </a:bodyPr>
          <a:lstStyle/>
          <a:p>
            <a:pPr>
              <a:defRPr/>
            </a:pPr>
            <a:r>
              <a:rPr lang="sv-SE" sz="1000" b="0" dirty="0">
                <a:latin typeface="+mn-lt"/>
              </a:rPr>
              <a:t>5900S Radar Level Gauge</a:t>
            </a:r>
          </a:p>
        </p:txBody>
      </p:sp>
      <p:sp>
        <p:nvSpPr>
          <p:cNvPr id="47" name="TextBox 46"/>
          <p:cNvSpPr txBox="1"/>
          <p:nvPr/>
        </p:nvSpPr>
        <p:spPr>
          <a:xfrm>
            <a:off x="2420938" y="4038600"/>
            <a:ext cx="1152525" cy="246063"/>
          </a:xfrm>
          <a:prstGeom prst="rect">
            <a:avLst/>
          </a:prstGeom>
          <a:noFill/>
        </p:spPr>
        <p:txBody>
          <a:bodyPr>
            <a:spAutoFit/>
          </a:bodyPr>
          <a:lstStyle/>
          <a:p>
            <a:pPr>
              <a:defRPr/>
            </a:pPr>
            <a:r>
              <a:rPr lang="sv-SE" sz="1000" b="0" dirty="0">
                <a:latin typeface="+mn-lt"/>
              </a:rPr>
              <a:t>2410 Tank Hub</a:t>
            </a:r>
          </a:p>
        </p:txBody>
      </p:sp>
      <p:sp>
        <p:nvSpPr>
          <p:cNvPr id="48" name="TextBox 47"/>
          <p:cNvSpPr txBox="1"/>
          <p:nvPr/>
        </p:nvSpPr>
        <p:spPr>
          <a:xfrm>
            <a:off x="3375025" y="3206750"/>
            <a:ext cx="1217613" cy="552450"/>
          </a:xfrm>
          <a:prstGeom prst="rect">
            <a:avLst/>
          </a:prstGeom>
          <a:noFill/>
        </p:spPr>
        <p:txBody>
          <a:bodyPr>
            <a:spAutoFit/>
          </a:bodyPr>
          <a:lstStyle/>
          <a:p>
            <a:pPr>
              <a:defRPr/>
            </a:pPr>
            <a:r>
              <a:rPr lang="sv-SE" sz="1000" b="0" dirty="0">
                <a:latin typeface="+mn-lt"/>
              </a:rPr>
              <a:t>2240S Multi-input Temperature Transmitter</a:t>
            </a:r>
          </a:p>
        </p:txBody>
      </p:sp>
      <p:sp>
        <p:nvSpPr>
          <p:cNvPr id="49" name="TextBox 48"/>
          <p:cNvSpPr txBox="1"/>
          <p:nvPr/>
        </p:nvSpPr>
        <p:spPr>
          <a:xfrm>
            <a:off x="3243263" y="5308600"/>
            <a:ext cx="1244600" cy="400050"/>
          </a:xfrm>
          <a:prstGeom prst="rect">
            <a:avLst/>
          </a:prstGeom>
          <a:noFill/>
        </p:spPr>
        <p:txBody>
          <a:bodyPr>
            <a:spAutoFit/>
          </a:bodyPr>
          <a:lstStyle/>
          <a:p>
            <a:pPr>
              <a:defRPr/>
            </a:pPr>
            <a:r>
              <a:rPr lang="sv-SE" sz="1000" b="0" dirty="0">
                <a:latin typeface="+mn-lt"/>
              </a:rPr>
              <a:t>2120/2160 </a:t>
            </a:r>
          </a:p>
          <a:p>
            <a:pPr>
              <a:defRPr/>
            </a:pPr>
            <a:r>
              <a:rPr lang="sv-SE" sz="1000" b="0" dirty="0">
                <a:latin typeface="+mn-lt"/>
              </a:rPr>
              <a:t>Liquid Level switch</a:t>
            </a:r>
          </a:p>
        </p:txBody>
      </p:sp>
      <p:sp>
        <p:nvSpPr>
          <p:cNvPr id="50" name="TextBox 49"/>
          <p:cNvSpPr txBox="1"/>
          <p:nvPr/>
        </p:nvSpPr>
        <p:spPr>
          <a:xfrm>
            <a:off x="2420938" y="4624388"/>
            <a:ext cx="1077912" cy="400050"/>
          </a:xfrm>
          <a:prstGeom prst="rect">
            <a:avLst/>
          </a:prstGeom>
          <a:noFill/>
        </p:spPr>
        <p:txBody>
          <a:bodyPr>
            <a:spAutoFit/>
          </a:bodyPr>
          <a:lstStyle/>
          <a:p>
            <a:pPr>
              <a:defRPr/>
            </a:pPr>
            <a:r>
              <a:rPr lang="sv-SE" sz="1000" b="0" dirty="0">
                <a:latin typeface="+mn-lt"/>
              </a:rPr>
              <a:t>2230 Graphical Field Display</a:t>
            </a:r>
          </a:p>
        </p:txBody>
      </p:sp>
      <p:sp>
        <p:nvSpPr>
          <p:cNvPr id="51" name="TextBox 50"/>
          <p:cNvSpPr txBox="1"/>
          <p:nvPr/>
        </p:nvSpPr>
        <p:spPr>
          <a:xfrm>
            <a:off x="4868863" y="3454400"/>
            <a:ext cx="1001712" cy="554038"/>
          </a:xfrm>
          <a:prstGeom prst="rect">
            <a:avLst/>
          </a:prstGeom>
          <a:noFill/>
        </p:spPr>
        <p:txBody>
          <a:bodyPr>
            <a:spAutoFit/>
          </a:bodyPr>
          <a:lstStyle/>
          <a:p>
            <a:pPr>
              <a:defRPr/>
            </a:pPr>
            <a:r>
              <a:rPr lang="sv-SE" sz="1000" b="0" dirty="0">
                <a:latin typeface="+mn-lt"/>
              </a:rPr>
              <a:t>5300/5400 Radar Level Transmitter</a:t>
            </a:r>
          </a:p>
        </p:txBody>
      </p:sp>
      <p:sp>
        <p:nvSpPr>
          <p:cNvPr id="52" name="TextBox 51"/>
          <p:cNvSpPr txBox="1"/>
          <p:nvPr/>
        </p:nvSpPr>
        <p:spPr>
          <a:xfrm>
            <a:off x="5716588" y="3414713"/>
            <a:ext cx="1206500" cy="400050"/>
          </a:xfrm>
          <a:prstGeom prst="rect">
            <a:avLst/>
          </a:prstGeom>
          <a:noFill/>
        </p:spPr>
        <p:txBody>
          <a:bodyPr>
            <a:spAutoFit/>
          </a:bodyPr>
          <a:lstStyle/>
          <a:p>
            <a:pPr>
              <a:defRPr/>
            </a:pPr>
            <a:r>
              <a:rPr lang="sv-SE" sz="1000" b="0" dirty="0">
                <a:latin typeface="+mn-lt"/>
              </a:rPr>
              <a:t>Field Communicator</a:t>
            </a:r>
          </a:p>
        </p:txBody>
      </p:sp>
      <p:sp>
        <p:nvSpPr>
          <p:cNvPr id="53" name="TextBox 52"/>
          <p:cNvSpPr txBox="1"/>
          <p:nvPr/>
        </p:nvSpPr>
        <p:spPr>
          <a:xfrm>
            <a:off x="5810250" y="4575175"/>
            <a:ext cx="1192213" cy="400050"/>
          </a:xfrm>
          <a:prstGeom prst="rect">
            <a:avLst/>
          </a:prstGeom>
          <a:noFill/>
        </p:spPr>
        <p:txBody>
          <a:bodyPr>
            <a:spAutoFit/>
          </a:bodyPr>
          <a:lstStyle/>
          <a:p>
            <a:pPr algn="r">
              <a:defRPr/>
            </a:pPr>
            <a:r>
              <a:rPr lang="sv-SE" sz="1000" b="0" dirty="0">
                <a:latin typeface="+mn-lt"/>
              </a:rPr>
              <a:t>Smart  Wireless THUM Adapter</a:t>
            </a:r>
          </a:p>
        </p:txBody>
      </p:sp>
      <p:sp>
        <p:nvSpPr>
          <p:cNvPr id="54" name="TextBox 53"/>
          <p:cNvSpPr txBox="1"/>
          <p:nvPr/>
        </p:nvSpPr>
        <p:spPr>
          <a:xfrm>
            <a:off x="4371975" y="5154613"/>
            <a:ext cx="1739900" cy="554037"/>
          </a:xfrm>
          <a:prstGeom prst="rect">
            <a:avLst/>
          </a:prstGeom>
          <a:noFill/>
        </p:spPr>
        <p:txBody>
          <a:bodyPr>
            <a:spAutoFit/>
          </a:bodyPr>
          <a:lstStyle/>
          <a:p>
            <a:pPr>
              <a:defRPr/>
            </a:pPr>
            <a:r>
              <a:rPr lang="sv-SE" sz="1000" b="0" dirty="0">
                <a:latin typeface="+mn-lt"/>
              </a:rPr>
              <a:t>644 Temperature Transmitter with Single Point Temperature Sensor</a:t>
            </a:r>
          </a:p>
        </p:txBody>
      </p:sp>
      <p:sp>
        <p:nvSpPr>
          <p:cNvPr id="55" name="TextBox 54"/>
          <p:cNvSpPr txBox="1"/>
          <p:nvPr/>
        </p:nvSpPr>
        <p:spPr>
          <a:xfrm>
            <a:off x="2316163" y="5308600"/>
            <a:ext cx="1233487" cy="400050"/>
          </a:xfrm>
          <a:prstGeom prst="rect">
            <a:avLst/>
          </a:prstGeom>
          <a:noFill/>
        </p:spPr>
        <p:txBody>
          <a:bodyPr>
            <a:spAutoFit/>
          </a:bodyPr>
          <a:lstStyle/>
          <a:p>
            <a:pPr>
              <a:defRPr/>
            </a:pPr>
            <a:r>
              <a:rPr lang="sv-SE" sz="1000" b="0" dirty="0">
                <a:latin typeface="+mn-lt"/>
              </a:rPr>
              <a:t>3051S Pressure Transmitter</a:t>
            </a:r>
          </a:p>
        </p:txBody>
      </p:sp>
      <p:sp>
        <p:nvSpPr>
          <p:cNvPr id="56" name="TextBox 55"/>
          <p:cNvSpPr txBox="1"/>
          <p:nvPr/>
        </p:nvSpPr>
        <p:spPr>
          <a:xfrm>
            <a:off x="7773988" y="2322513"/>
            <a:ext cx="1335087" cy="400050"/>
          </a:xfrm>
          <a:prstGeom prst="rect">
            <a:avLst/>
          </a:prstGeom>
          <a:noFill/>
        </p:spPr>
        <p:txBody>
          <a:bodyPr>
            <a:spAutoFit/>
          </a:bodyPr>
          <a:lstStyle/>
          <a:p>
            <a:pPr algn="l">
              <a:defRPr/>
            </a:pPr>
            <a:r>
              <a:rPr lang="sv-SE" sz="1000" b="0" dirty="0">
                <a:latin typeface="+mn-lt"/>
              </a:rPr>
              <a:t>2160/65/75 Field Communication Unit</a:t>
            </a:r>
          </a:p>
        </p:txBody>
      </p:sp>
      <p:sp>
        <p:nvSpPr>
          <p:cNvPr id="57" name="TextBox 56"/>
          <p:cNvSpPr txBox="1"/>
          <p:nvPr/>
        </p:nvSpPr>
        <p:spPr>
          <a:xfrm>
            <a:off x="7773988" y="2947988"/>
            <a:ext cx="1335087" cy="400050"/>
          </a:xfrm>
          <a:prstGeom prst="rect">
            <a:avLst/>
          </a:prstGeom>
          <a:noFill/>
        </p:spPr>
        <p:txBody>
          <a:bodyPr>
            <a:spAutoFit/>
          </a:bodyPr>
          <a:lstStyle/>
          <a:p>
            <a:pPr algn="l">
              <a:defRPr/>
            </a:pPr>
            <a:r>
              <a:rPr lang="sv-SE" sz="1000" b="0" dirty="0">
                <a:latin typeface="+mn-lt"/>
              </a:rPr>
              <a:t>2180 Field Bus Modem</a:t>
            </a:r>
          </a:p>
        </p:txBody>
      </p:sp>
      <p:sp>
        <p:nvSpPr>
          <p:cNvPr id="58" name="TextBox 57"/>
          <p:cNvSpPr txBox="1"/>
          <p:nvPr/>
        </p:nvSpPr>
        <p:spPr>
          <a:xfrm>
            <a:off x="7092950" y="3673475"/>
            <a:ext cx="1333500" cy="554038"/>
          </a:xfrm>
          <a:prstGeom prst="rect">
            <a:avLst/>
          </a:prstGeom>
          <a:noFill/>
        </p:spPr>
        <p:txBody>
          <a:bodyPr>
            <a:spAutoFit/>
          </a:bodyPr>
          <a:lstStyle/>
          <a:p>
            <a:pPr>
              <a:defRPr/>
            </a:pPr>
            <a:r>
              <a:rPr lang="sv-SE" sz="1000" b="0" dirty="0">
                <a:latin typeface="+mn-lt"/>
              </a:rPr>
              <a:t>TankMater PC Workstation in Network</a:t>
            </a:r>
          </a:p>
        </p:txBody>
      </p:sp>
      <p:sp>
        <p:nvSpPr>
          <p:cNvPr id="59" name="TextBox 58"/>
          <p:cNvSpPr txBox="1"/>
          <p:nvPr/>
        </p:nvSpPr>
        <p:spPr>
          <a:xfrm>
            <a:off x="7773988" y="1633538"/>
            <a:ext cx="1335087" cy="400050"/>
          </a:xfrm>
          <a:prstGeom prst="rect">
            <a:avLst/>
          </a:prstGeom>
          <a:noFill/>
        </p:spPr>
        <p:txBody>
          <a:bodyPr>
            <a:spAutoFit/>
          </a:bodyPr>
          <a:lstStyle/>
          <a:p>
            <a:pPr algn="l">
              <a:defRPr/>
            </a:pPr>
            <a:r>
              <a:rPr lang="sv-SE" sz="1000" b="0" dirty="0">
                <a:latin typeface="+mn-lt"/>
              </a:rPr>
              <a:t>Smart Wireless Gateway</a:t>
            </a:r>
          </a:p>
        </p:txBody>
      </p:sp>
      <p:sp>
        <p:nvSpPr>
          <p:cNvPr id="60" name="TextBox 59"/>
          <p:cNvSpPr txBox="1"/>
          <p:nvPr/>
        </p:nvSpPr>
        <p:spPr>
          <a:xfrm>
            <a:off x="3563938" y="2606675"/>
            <a:ext cx="571500" cy="246063"/>
          </a:xfrm>
          <a:prstGeom prst="rect">
            <a:avLst/>
          </a:prstGeom>
          <a:noFill/>
        </p:spPr>
        <p:txBody>
          <a:bodyPr>
            <a:spAutoFit/>
          </a:bodyPr>
          <a:lstStyle/>
          <a:p>
            <a:pPr>
              <a:defRPr/>
            </a:pPr>
            <a:r>
              <a:rPr lang="sv-SE" sz="1000" b="0" dirty="0">
                <a:latin typeface="+mn-lt"/>
              </a:rPr>
              <a:t>2410</a:t>
            </a:r>
          </a:p>
        </p:txBody>
      </p:sp>
      <p:sp>
        <p:nvSpPr>
          <p:cNvPr id="61" name="TextBox 60"/>
          <p:cNvSpPr txBox="1"/>
          <p:nvPr/>
        </p:nvSpPr>
        <p:spPr>
          <a:xfrm>
            <a:off x="5446713" y="2606675"/>
            <a:ext cx="571500" cy="246063"/>
          </a:xfrm>
          <a:prstGeom prst="rect">
            <a:avLst/>
          </a:prstGeom>
          <a:noFill/>
        </p:spPr>
        <p:txBody>
          <a:bodyPr>
            <a:spAutoFit/>
          </a:bodyPr>
          <a:lstStyle/>
          <a:p>
            <a:pPr>
              <a:defRPr/>
            </a:pPr>
            <a:r>
              <a:rPr lang="sv-SE" sz="1000" b="0" dirty="0">
                <a:latin typeface="+mn-lt"/>
              </a:rPr>
              <a:t>2410</a:t>
            </a:r>
          </a:p>
        </p:txBody>
      </p:sp>
      <p:sp>
        <p:nvSpPr>
          <p:cNvPr id="62" name="TextBox 61"/>
          <p:cNvSpPr txBox="1"/>
          <p:nvPr/>
        </p:nvSpPr>
        <p:spPr>
          <a:xfrm>
            <a:off x="6737350" y="2606675"/>
            <a:ext cx="571500" cy="246063"/>
          </a:xfrm>
          <a:prstGeom prst="rect">
            <a:avLst/>
          </a:prstGeom>
          <a:noFill/>
        </p:spPr>
        <p:txBody>
          <a:bodyPr>
            <a:spAutoFit/>
          </a:bodyPr>
          <a:lstStyle/>
          <a:p>
            <a:pPr>
              <a:defRPr/>
            </a:pPr>
            <a:r>
              <a:rPr lang="sv-SE" sz="1000" b="0" dirty="0">
                <a:latin typeface="+mn-lt"/>
              </a:rPr>
              <a:t>2410</a:t>
            </a:r>
          </a:p>
        </p:txBody>
      </p:sp>
      <p:sp>
        <p:nvSpPr>
          <p:cNvPr id="63" name="TextBox 62"/>
          <p:cNvSpPr txBox="1"/>
          <p:nvPr/>
        </p:nvSpPr>
        <p:spPr>
          <a:xfrm>
            <a:off x="2082800" y="1636713"/>
            <a:ext cx="571500" cy="246062"/>
          </a:xfrm>
          <a:prstGeom prst="rect">
            <a:avLst/>
          </a:prstGeom>
          <a:noFill/>
        </p:spPr>
        <p:txBody>
          <a:bodyPr>
            <a:spAutoFit/>
          </a:bodyPr>
          <a:lstStyle/>
          <a:p>
            <a:pPr algn="l">
              <a:defRPr/>
            </a:pPr>
            <a:r>
              <a:rPr lang="sv-SE" sz="1000" b="0" dirty="0">
                <a:latin typeface="+mn-lt"/>
              </a:rPr>
              <a:t>2410</a:t>
            </a:r>
          </a:p>
        </p:txBody>
      </p:sp>
      <p:sp>
        <p:nvSpPr>
          <p:cNvPr id="64" name="TextBox 63"/>
          <p:cNvSpPr txBox="1"/>
          <p:nvPr/>
        </p:nvSpPr>
        <p:spPr>
          <a:xfrm>
            <a:off x="2643188" y="2641600"/>
            <a:ext cx="571500" cy="246063"/>
          </a:xfrm>
          <a:prstGeom prst="rect">
            <a:avLst/>
          </a:prstGeom>
          <a:noFill/>
        </p:spPr>
        <p:txBody>
          <a:bodyPr>
            <a:spAutoFit/>
          </a:bodyPr>
          <a:lstStyle/>
          <a:p>
            <a:pPr>
              <a:defRPr/>
            </a:pPr>
            <a:r>
              <a:rPr lang="sv-SE" sz="1000" b="0" dirty="0">
                <a:latin typeface="+mn-lt"/>
              </a:rPr>
              <a:t>2230</a:t>
            </a:r>
          </a:p>
        </p:txBody>
      </p:sp>
      <p:sp>
        <p:nvSpPr>
          <p:cNvPr id="65" name="TextBox 64"/>
          <p:cNvSpPr txBox="1"/>
          <p:nvPr/>
        </p:nvSpPr>
        <p:spPr>
          <a:xfrm>
            <a:off x="831850" y="1557338"/>
            <a:ext cx="571500" cy="246062"/>
          </a:xfrm>
          <a:prstGeom prst="rect">
            <a:avLst/>
          </a:prstGeom>
          <a:noFill/>
        </p:spPr>
        <p:txBody>
          <a:bodyPr>
            <a:spAutoFit/>
          </a:bodyPr>
          <a:lstStyle/>
          <a:p>
            <a:pPr>
              <a:defRPr/>
            </a:pPr>
            <a:r>
              <a:rPr lang="sv-SE" sz="1000" b="0" dirty="0">
                <a:latin typeface="+mn-lt"/>
              </a:rPr>
              <a:t>5900S</a:t>
            </a:r>
          </a:p>
        </p:txBody>
      </p:sp>
      <p:sp>
        <p:nvSpPr>
          <p:cNvPr id="66" name="TextBox 65"/>
          <p:cNvSpPr txBox="1"/>
          <p:nvPr/>
        </p:nvSpPr>
        <p:spPr>
          <a:xfrm>
            <a:off x="1655763" y="1295400"/>
            <a:ext cx="739775" cy="246063"/>
          </a:xfrm>
          <a:prstGeom prst="rect">
            <a:avLst/>
          </a:prstGeom>
          <a:noFill/>
        </p:spPr>
        <p:txBody>
          <a:bodyPr>
            <a:spAutoFit/>
          </a:bodyPr>
          <a:lstStyle/>
          <a:p>
            <a:pPr algn="r">
              <a:defRPr/>
            </a:pPr>
            <a:r>
              <a:rPr lang="sv-SE" sz="1000" b="0" dirty="0">
                <a:latin typeface="+mn-lt"/>
              </a:rPr>
              <a:t>THUM</a:t>
            </a:r>
          </a:p>
        </p:txBody>
      </p:sp>
      <p:sp>
        <p:nvSpPr>
          <p:cNvPr id="67" name="TextBox 66"/>
          <p:cNvSpPr txBox="1"/>
          <p:nvPr/>
        </p:nvSpPr>
        <p:spPr>
          <a:xfrm>
            <a:off x="4792663" y="1346200"/>
            <a:ext cx="571500" cy="246063"/>
          </a:xfrm>
          <a:prstGeom prst="rect">
            <a:avLst/>
          </a:prstGeom>
          <a:noFill/>
        </p:spPr>
        <p:txBody>
          <a:bodyPr>
            <a:spAutoFit/>
          </a:bodyPr>
          <a:lstStyle/>
          <a:p>
            <a:pPr algn="l">
              <a:defRPr/>
            </a:pPr>
            <a:r>
              <a:rPr lang="sv-SE" sz="1000" b="0" dirty="0">
                <a:latin typeface="+mn-lt"/>
              </a:rPr>
              <a:t>5900S</a:t>
            </a:r>
          </a:p>
        </p:txBody>
      </p:sp>
      <p:sp>
        <p:nvSpPr>
          <p:cNvPr id="68" name="TextBox 67"/>
          <p:cNvSpPr txBox="1"/>
          <p:nvPr/>
        </p:nvSpPr>
        <p:spPr>
          <a:xfrm>
            <a:off x="2705100" y="1412875"/>
            <a:ext cx="571500" cy="246063"/>
          </a:xfrm>
          <a:prstGeom prst="rect">
            <a:avLst/>
          </a:prstGeom>
          <a:noFill/>
        </p:spPr>
        <p:txBody>
          <a:bodyPr>
            <a:spAutoFit/>
          </a:bodyPr>
          <a:lstStyle/>
          <a:p>
            <a:pPr>
              <a:defRPr/>
            </a:pPr>
            <a:r>
              <a:rPr lang="sv-SE" sz="1000" b="0" dirty="0">
                <a:latin typeface="+mn-lt"/>
              </a:rPr>
              <a:t>2240S</a:t>
            </a:r>
          </a:p>
        </p:txBody>
      </p:sp>
      <p:sp>
        <p:nvSpPr>
          <p:cNvPr id="69" name="TextBox 68"/>
          <p:cNvSpPr txBox="1"/>
          <p:nvPr/>
        </p:nvSpPr>
        <p:spPr>
          <a:xfrm>
            <a:off x="3208338" y="1527175"/>
            <a:ext cx="571500" cy="246063"/>
          </a:xfrm>
          <a:prstGeom prst="rect">
            <a:avLst/>
          </a:prstGeom>
          <a:noFill/>
        </p:spPr>
        <p:txBody>
          <a:bodyPr>
            <a:spAutoFit/>
          </a:bodyPr>
          <a:lstStyle/>
          <a:p>
            <a:pPr>
              <a:defRPr/>
            </a:pPr>
            <a:r>
              <a:rPr lang="sv-SE" sz="1000" b="0" dirty="0">
                <a:latin typeface="+mn-lt"/>
              </a:rPr>
              <a:t>5900S</a:t>
            </a:r>
          </a:p>
        </p:txBody>
      </p:sp>
      <p:sp>
        <p:nvSpPr>
          <p:cNvPr id="70" name="TextBox 69"/>
          <p:cNvSpPr txBox="1"/>
          <p:nvPr/>
        </p:nvSpPr>
        <p:spPr>
          <a:xfrm>
            <a:off x="1570038" y="1500188"/>
            <a:ext cx="571500" cy="246062"/>
          </a:xfrm>
          <a:prstGeom prst="rect">
            <a:avLst/>
          </a:prstGeom>
          <a:noFill/>
        </p:spPr>
        <p:txBody>
          <a:bodyPr>
            <a:spAutoFit/>
          </a:bodyPr>
          <a:lstStyle/>
          <a:p>
            <a:pPr>
              <a:defRPr/>
            </a:pPr>
            <a:r>
              <a:rPr lang="sv-SE" sz="1000" b="0" dirty="0">
                <a:latin typeface="+mn-lt"/>
              </a:rPr>
              <a:t>2240S</a:t>
            </a:r>
          </a:p>
        </p:txBody>
      </p:sp>
      <p:sp>
        <p:nvSpPr>
          <p:cNvPr id="71" name="TextBox 70"/>
          <p:cNvSpPr txBox="1"/>
          <p:nvPr/>
        </p:nvSpPr>
        <p:spPr>
          <a:xfrm>
            <a:off x="5795963" y="1412875"/>
            <a:ext cx="571500" cy="246063"/>
          </a:xfrm>
          <a:prstGeom prst="rect">
            <a:avLst/>
          </a:prstGeom>
          <a:noFill/>
        </p:spPr>
        <p:txBody>
          <a:bodyPr>
            <a:spAutoFit/>
          </a:bodyPr>
          <a:lstStyle/>
          <a:p>
            <a:pPr>
              <a:defRPr/>
            </a:pPr>
            <a:r>
              <a:rPr lang="sv-SE" sz="1000" b="0" dirty="0">
                <a:latin typeface="+mn-lt"/>
              </a:rPr>
              <a:t>5400</a:t>
            </a:r>
          </a:p>
        </p:txBody>
      </p:sp>
      <p:sp>
        <p:nvSpPr>
          <p:cNvPr id="72" name="TextBox 71"/>
          <p:cNvSpPr txBox="1"/>
          <p:nvPr/>
        </p:nvSpPr>
        <p:spPr>
          <a:xfrm>
            <a:off x="5795963" y="2060575"/>
            <a:ext cx="571500" cy="246063"/>
          </a:xfrm>
          <a:prstGeom prst="rect">
            <a:avLst/>
          </a:prstGeom>
          <a:noFill/>
        </p:spPr>
        <p:txBody>
          <a:bodyPr>
            <a:spAutoFit/>
          </a:bodyPr>
          <a:lstStyle/>
          <a:p>
            <a:pPr>
              <a:defRPr/>
            </a:pPr>
            <a:r>
              <a:rPr lang="sv-SE" sz="1000" b="0" dirty="0">
                <a:latin typeface="+mn-lt"/>
              </a:rPr>
              <a:t>5300</a:t>
            </a:r>
          </a:p>
        </p:txBody>
      </p:sp>
      <p:sp>
        <p:nvSpPr>
          <p:cNvPr id="73" name="TextBox 72"/>
          <p:cNvSpPr txBox="1"/>
          <p:nvPr/>
        </p:nvSpPr>
        <p:spPr>
          <a:xfrm>
            <a:off x="6372225" y="1743075"/>
            <a:ext cx="571500" cy="246063"/>
          </a:xfrm>
          <a:prstGeom prst="rect">
            <a:avLst/>
          </a:prstGeom>
          <a:noFill/>
        </p:spPr>
        <p:txBody>
          <a:bodyPr>
            <a:spAutoFit/>
          </a:bodyPr>
          <a:lstStyle/>
          <a:p>
            <a:pPr algn="l">
              <a:defRPr/>
            </a:pPr>
            <a:r>
              <a:rPr lang="sv-SE" sz="1000" b="0" dirty="0">
                <a:latin typeface="+mn-lt"/>
              </a:rPr>
              <a:t>644</a:t>
            </a:r>
          </a:p>
        </p:txBody>
      </p:sp>
      <p:sp>
        <p:nvSpPr>
          <p:cNvPr id="74" name="TextBox 73"/>
          <p:cNvSpPr txBox="1"/>
          <p:nvPr/>
        </p:nvSpPr>
        <p:spPr>
          <a:xfrm>
            <a:off x="3262313" y="1965325"/>
            <a:ext cx="571500" cy="246063"/>
          </a:xfrm>
          <a:prstGeom prst="rect">
            <a:avLst/>
          </a:prstGeom>
          <a:noFill/>
        </p:spPr>
        <p:txBody>
          <a:bodyPr>
            <a:spAutoFit/>
          </a:bodyPr>
          <a:lstStyle/>
          <a:p>
            <a:pPr algn="l">
              <a:defRPr/>
            </a:pPr>
            <a:r>
              <a:rPr lang="sv-SE" sz="1000" b="0" dirty="0">
                <a:latin typeface="+mn-lt"/>
              </a:rPr>
              <a:t>3051S</a:t>
            </a:r>
          </a:p>
        </p:txBody>
      </p:sp>
      <p:sp>
        <p:nvSpPr>
          <p:cNvPr id="75" name="TextBox 74"/>
          <p:cNvSpPr txBox="1"/>
          <p:nvPr/>
        </p:nvSpPr>
        <p:spPr>
          <a:xfrm>
            <a:off x="8101013" y="3981450"/>
            <a:ext cx="1101725" cy="246063"/>
          </a:xfrm>
          <a:prstGeom prst="rect">
            <a:avLst/>
          </a:prstGeom>
          <a:noFill/>
        </p:spPr>
        <p:txBody>
          <a:bodyPr>
            <a:spAutoFit/>
          </a:bodyPr>
          <a:lstStyle/>
          <a:p>
            <a:pPr algn="r">
              <a:defRPr/>
            </a:pPr>
            <a:r>
              <a:rPr lang="sv-SE" sz="1000" b="0" dirty="0">
                <a:latin typeface="+mn-lt"/>
              </a:rPr>
              <a:t>TankMaster.net</a:t>
            </a:r>
          </a:p>
        </p:txBody>
      </p:sp>
      <p:sp>
        <p:nvSpPr>
          <p:cNvPr id="76" name="TextBox 75"/>
          <p:cNvSpPr txBox="1"/>
          <p:nvPr/>
        </p:nvSpPr>
        <p:spPr>
          <a:xfrm>
            <a:off x="5119688" y="2241550"/>
            <a:ext cx="571500" cy="246063"/>
          </a:xfrm>
          <a:prstGeom prst="rect">
            <a:avLst/>
          </a:prstGeom>
          <a:noFill/>
        </p:spPr>
        <p:txBody>
          <a:bodyPr>
            <a:spAutoFit/>
          </a:bodyPr>
          <a:lstStyle/>
          <a:p>
            <a:pPr algn="l">
              <a:defRPr/>
            </a:pPr>
            <a:r>
              <a:rPr lang="sv-SE" sz="1000" b="0" dirty="0">
                <a:latin typeface="+mn-lt"/>
              </a:rPr>
              <a:t>644</a:t>
            </a:r>
          </a:p>
        </p:txBody>
      </p:sp>
      <p:sp>
        <p:nvSpPr>
          <p:cNvPr id="77" name="TextBox 76"/>
          <p:cNvSpPr txBox="1"/>
          <p:nvPr/>
        </p:nvSpPr>
        <p:spPr>
          <a:xfrm>
            <a:off x="2268538" y="1484313"/>
            <a:ext cx="571500" cy="246062"/>
          </a:xfrm>
          <a:prstGeom prst="rect">
            <a:avLst/>
          </a:prstGeom>
          <a:noFill/>
        </p:spPr>
        <p:txBody>
          <a:bodyPr>
            <a:spAutoFit/>
          </a:bodyPr>
          <a:lstStyle/>
          <a:p>
            <a:pPr>
              <a:defRPr/>
            </a:pPr>
            <a:r>
              <a:rPr lang="sv-SE" sz="1000" b="0" dirty="0">
                <a:latin typeface="+mn-lt"/>
              </a:rPr>
              <a:t>5400</a:t>
            </a:r>
          </a:p>
        </p:txBody>
      </p:sp>
      <p:sp>
        <p:nvSpPr>
          <p:cNvPr id="78" name="Arc 77"/>
          <p:cNvSpPr/>
          <p:nvPr/>
        </p:nvSpPr>
        <p:spPr bwMode="auto">
          <a:xfrm>
            <a:off x="2312988" y="1196975"/>
            <a:ext cx="5307012" cy="733425"/>
          </a:xfrm>
          <a:prstGeom prst="arc">
            <a:avLst>
              <a:gd name="adj1" fmla="val 10869540"/>
              <a:gd name="adj2" fmla="val 1"/>
            </a:avLst>
          </a:prstGeom>
          <a:noFill/>
          <a:ln w="22225" cap="flat" cmpd="sng" algn="ctr">
            <a:solidFill>
              <a:srgbClr val="F6860A"/>
            </a:solidFill>
            <a:prstDash val="dash"/>
            <a:round/>
            <a:headEnd type="none" w="med" len="med"/>
            <a:tailEnd type="none" w="med" len="med"/>
          </a:ln>
          <a:effectLst/>
        </p:spPr>
        <p:txBody>
          <a:bodyPr>
            <a:spAutoFit/>
          </a:bodyPr>
          <a:lstStyle/>
          <a:p>
            <a:pPr algn="l" eaLnBrk="1" hangingPunct="1">
              <a:defRPr/>
            </a:pPr>
            <a:endParaRPr lang="sv-SE" sz="1800" b="0">
              <a:solidFill>
                <a:schemeClr val="tx1"/>
              </a:solidFill>
              <a:latin typeface="GillSans" pitchFamily="34" charset="0"/>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smtClean="0"/>
              <a:t>Rosemount Rex/Pro System</a:t>
            </a:r>
            <a:endParaRPr lang="sv-SE" dirty="0"/>
          </a:p>
        </p:txBody>
      </p:sp>
      <p:pic>
        <p:nvPicPr>
          <p:cNvPr id="23554" name="Picture 47"/>
          <p:cNvPicPr>
            <a:picLocks noGrp="1" noChangeAspect="1" noChangeArrowheads="1"/>
          </p:cNvPicPr>
          <p:nvPr>
            <p:ph idx="1"/>
          </p:nvPr>
        </p:nvPicPr>
        <p:blipFill>
          <a:blip r:embed="rId3" cstate="print"/>
          <a:stretch>
            <a:fillRect/>
          </a:stretch>
        </p:blipFill>
        <p:spPr>
          <a:xfrm>
            <a:off x="611560" y="1114648"/>
            <a:ext cx="7757666" cy="4546600"/>
          </a:xfrm>
          <a:noFill/>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sv-SE" dirty="0" smtClean="0"/>
              <a:t>Raptor System Configuration</a:t>
            </a:r>
            <a:endParaRPr lang="sv-SE" dirty="0"/>
          </a:p>
        </p:txBody>
      </p:sp>
      <p:sp>
        <p:nvSpPr>
          <p:cNvPr id="26627" name="Slide Number Placeholder 3"/>
          <p:cNvSpPr>
            <a:spLocks noGrp="1"/>
          </p:cNvSpPr>
          <p:nvPr>
            <p:ph type="sldNum" sz="quarter" idx="12"/>
          </p:nvPr>
        </p:nvSpPr>
        <p:spPr>
          <a:noFill/>
        </p:spPr>
        <p:txBody>
          <a:bodyPr/>
          <a:lstStyle/>
          <a:p>
            <a:fld id="{33B257D0-99F5-410B-A57E-A830279C1527}" type="slidenum">
              <a:rPr lang="en-US" smtClean="0">
                <a:latin typeface="Arial" pitchFamily="34" charset="0"/>
              </a:rPr>
              <a:pPr/>
              <a:t>5</a:t>
            </a:fld>
            <a:endParaRPr lang="en-US" smtClean="0">
              <a:latin typeface="Arial" pitchFamily="34" charset="0"/>
            </a:endParaRPr>
          </a:p>
        </p:txBody>
      </p:sp>
      <p:pic>
        <p:nvPicPr>
          <p:cNvPr id="26628" name="Picture 5" descr="I:\GSS\KURS\eLearning\Raptor System Overview\Bilder\5900based.jpg"/>
          <p:cNvPicPr>
            <a:picLocks noChangeAspect="1" noChangeArrowheads="1"/>
          </p:cNvPicPr>
          <p:nvPr/>
        </p:nvPicPr>
        <p:blipFill>
          <a:blip r:embed="rId3" cstate="print"/>
          <a:srcRect/>
          <a:stretch>
            <a:fillRect/>
          </a:stretch>
        </p:blipFill>
        <p:spPr bwMode="auto">
          <a:xfrm>
            <a:off x="1566863" y="1571625"/>
            <a:ext cx="6362700" cy="4089400"/>
          </a:xfrm>
          <a:prstGeom prst="rect">
            <a:avLst/>
          </a:prstGeom>
          <a:noFill/>
          <a:ln w="9525">
            <a:noFill/>
            <a:miter lim="800000"/>
            <a:headEnd/>
            <a:tailEnd/>
          </a:ln>
        </p:spPr>
      </p:pic>
      <p:sp>
        <p:nvSpPr>
          <p:cNvPr id="7" name="TextBox 6"/>
          <p:cNvSpPr txBox="1"/>
          <p:nvPr/>
        </p:nvSpPr>
        <p:spPr>
          <a:xfrm>
            <a:off x="2143125" y="1571625"/>
            <a:ext cx="1717675" cy="400050"/>
          </a:xfrm>
          <a:prstGeom prst="rect">
            <a:avLst/>
          </a:prstGeom>
          <a:noFill/>
        </p:spPr>
        <p:txBody>
          <a:bodyPr>
            <a:spAutoFit/>
          </a:bodyPr>
          <a:lstStyle/>
          <a:p>
            <a:pPr algn="r">
              <a:defRPr/>
            </a:pPr>
            <a:r>
              <a:rPr lang="sv-SE" sz="1000" b="0" dirty="0">
                <a:latin typeface="+mn-lt"/>
              </a:rPr>
              <a:t>2240S Multi input Temperature Transmitter</a:t>
            </a:r>
          </a:p>
        </p:txBody>
      </p:sp>
      <p:sp>
        <p:nvSpPr>
          <p:cNvPr id="8" name="TextBox 7"/>
          <p:cNvSpPr txBox="1"/>
          <p:nvPr/>
        </p:nvSpPr>
        <p:spPr>
          <a:xfrm>
            <a:off x="4429125" y="1571625"/>
            <a:ext cx="982663" cy="400050"/>
          </a:xfrm>
          <a:prstGeom prst="rect">
            <a:avLst/>
          </a:prstGeom>
          <a:noFill/>
        </p:spPr>
        <p:txBody>
          <a:bodyPr>
            <a:spAutoFit/>
          </a:bodyPr>
          <a:lstStyle/>
          <a:p>
            <a:pPr algn="l">
              <a:defRPr/>
            </a:pPr>
            <a:r>
              <a:rPr lang="sv-SE" sz="1000" b="0" dirty="0">
                <a:latin typeface="+mn-lt"/>
              </a:rPr>
              <a:t>5900S Radar Level Gauge</a:t>
            </a:r>
          </a:p>
        </p:txBody>
      </p:sp>
      <p:sp>
        <p:nvSpPr>
          <p:cNvPr id="9" name="TextBox 8"/>
          <p:cNvSpPr txBox="1"/>
          <p:nvPr/>
        </p:nvSpPr>
        <p:spPr>
          <a:xfrm>
            <a:off x="4643438" y="2636838"/>
            <a:ext cx="936625" cy="554037"/>
          </a:xfrm>
          <a:prstGeom prst="rect">
            <a:avLst/>
          </a:prstGeom>
          <a:noFill/>
        </p:spPr>
        <p:txBody>
          <a:bodyPr>
            <a:spAutoFit/>
          </a:bodyPr>
          <a:lstStyle/>
          <a:p>
            <a:pPr algn="l">
              <a:defRPr/>
            </a:pPr>
            <a:r>
              <a:rPr lang="sv-SE" sz="1000" b="0" dirty="0">
                <a:latin typeface="+mn-lt"/>
              </a:rPr>
              <a:t>3051S Pressure Transmitter</a:t>
            </a:r>
          </a:p>
        </p:txBody>
      </p:sp>
      <p:sp>
        <p:nvSpPr>
          <p:cNvPr id="10" name="TextBox 9"/>
          <p:cNvSpPr txBox="1"/>
          <p:nvPr/>
        </p:nvSpPr>
        <p:spPr>
          <a:xfrm>
            <a:off x="3929063" y="4181475"/>
            <a:ext cx="1363662" cy="400050"/>
          </a:xfrm>
          <a:prstGeom prst="rect">
            <a:avLst/>
          </a:prstGeom>
          <a:noFill/>
        </p:spPr>
        <p:txBody>
          <a:bodyPr>
            <a:spAutoFit/>
          </a:bodyPr>
          <a:lstStyle/>
          <a:p>
            <a:pPr algn="r">
              <a:defRPr/>
            </a:pPr>
            <a:r>
              <a:rPr lang="sv-SE" sz="1000" b="0" dirty="0">
                <a:latin typeface="+mn-lt"/>
              </a:rPr>
              <a:t>2230 Graphical Field Display</a:t>
            </a:r>
          </a:p>
        </p:txBody>
      </p:sp>
      <p:sp>
        <p:nvSpPr>
          <p:cNvPr id="11" name="TextBox 10"/>
          <p:cNvSpPr txBox="1"/>
          <p:nvPr/>
        </p:nvSpPr>
        <p:spPr>
          <a:xfrm>
            <a:off x="5634038" y="4786313"/>
            <a:ext cx="1152525" cy="246062"/>
          </a:xfrm>
          <a:prstGeom prst="rect">
            <a:avLst/>
          </a:prstGeom>
          <a:noFill/>
        </p:spPr>
        <p:txBody>
          <a:bodyPr>
            <a:spAutoFit/>
          </a:bodyPr>
          <a:lstStyle/>
          <a:p>
            <a:pPr>
              <a:defRPr/>
            </a:pPr>
            <a:r>
              <a:rPr lang="sv-SE" sz="1000" b="0" dirty="0">
                <a:latin typeface="+mn-lt"/>
              </a:rPr>
              <a:t>2410 Tank Hub</a:t>
            </a:r>
          </a:p>
        </p:txBody>
      </p:sp>
      <p:sp>
        <p:nvSpPr>
          <p:cNvPr id="12" name="TextBox 11"/>
          <p:cNvSpPr txBox="1"/>
          <p:nvPr/>
        </p:nvSpPr>
        <p:spPr>
          <a:xfrm>
            <a:off x="5286375" y="2143125"/>
            <a:ext cx="2714625" cy="246063"/>
          </a:xfrm>
          <a:prstGeom prst="rect">
            <a:avLst/>
          </a:prstGeom>
          <a:noFill/>
        </p:spPr>
        <p:txBody>
          <a:bodyPr>
            <a:spAutoFit/>
          </a:bodyPr>
          <a:lstStyle/>
          <a:p>
            <a:pPr algn="l">
              <a:defRPr/>
            </a:pPr>
            <a:r>
              <a:rPr lang="sv-SE" sz="1000" b="0" dirty="0">
                <a:latin typeface="+mn-lt"/>
              </a:rPr>
              <a:t>Tankbus: F</a:t>
            </a:r>
            <a:r>
              <a:rPr lang="sv-SE" sz="900" b="0" dirty="0">
                <a:latin typeface="+mn-lt"/>
              </a:rPr>
              <a:t>OUNDATION</a:t>
            </a:r>
            <a:r>
              <a:rPr lang="sv-SE" sz="900" b="0" baseline="30000" dirty="0">
                <a:latin typeface="+mn-lt"/>
              </a:rPr>
              <a:t>TM</a:t>
            </a:r>
            <a:r>
              <a:rPr lang="sv-SE" sz="1000" b="0" dirty="0">
                <a:latin typeface="+mn-lt"/>
              </a:rPr>
              <a:t> fieldbus</a:t>
            </a:r>
          </a:p>
        </p:txBody>
      </p:sp>
      <p:sp>
        <p:nvSpPr>
          <p:cNvPr id="13" name="TextBox 12"/>
          <p:cNvSpPr txBox="1"/>
          <p:nvPr/>
        </p:nvSpPr>
        <p:spPr>
          <a:xfrm>
            <a:off x="5429250" y="5357813"/>
            <a:ext cx="2714625" cy="246062"/>
          </a:xfrm>
          <a:prstGeom prst="rect">
            <a:avLst/>
          </a:prstGeom>
          <a:noFill/>
        </p:spPr>
        <p:txBody>
          <a:bodyPr>
            <a:spAutoFit/>
          </a:bodyPr>
          <a:lstStyle/>
          <a:p>
            <a:pPr algn="l">
              <a:defRPr/>
            </a:pPr>
            <a:r>
              <a:rPr lang="sv-SE" sz="1000" b="0" dirty="0">
                <a:latin typeface="+mn-lt"/>
              </a:rPr>
              <a:t>Fieldbus </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sv-SE" dirty="0" smtClean="0"/>
              <a:t>2410 Tank hub</a:t>
            </a:r>
            <a:endParaRPr lang="sv-SE" dirty="0"/>
          </a:p>
        </p:txBody>
      </p:sp>
      <p:sp>
        <p:nvSpPr>
          <p:cNvPr id="27651" name="Slide Number Placeholder 3"/>
          <p:cNvSpPr>
            <a:spLocks noGrp="1"/>
          </p:cNvSpPr>
          <p:nvPr>
            <p:ph type="sldNum" sz="quarter" idx="12"/>
          </p:nvPr>
        </p:nvSpPr>
        <p:spPr>
          <a:noFill/>
        </p:spPr>
        <p:txBody>
          <a:bodyPr/>
          <a:lstStyle/>
          <a:p>
            <a:fld id="{CAD70DCE-A041-4AC0-9360-7CE026D209F5}" type="slidenum">
              <a:rPr lang="en-US" smtClean="0">
                <a:latin typeface="Arial" pitchFamily="34" charset="0"/>
              </a:rPr>
              <a:pPr/>
              <a:t>6</a:t>
            </a:fld>
            <a:endParaRPr lang="en-US" smtClean="0">
              <a:latin typeface="Arial" pitchFamily="34" charset="0"/>
            </a:endParaRPr>
          </a:p>
        </p:txBody>
      </p:sp>
      <p:pic>
        <p:nvPicPr>
          <p:cNvPr id="27652" name="Picture 5" descr="I:\GSS\KURS\eLearning\Raptor System Overview\Bilder\5900based.jpg"/>
          <p:cNvPicPr>
            <a:picLocks noChangeAspect="1" noChangeArrowheads="1"/>
          </p:cNvPicPr>
          <p:nvPr/>
        </p:nvPicPr>
        <p:blipFill>
          <a:blip r:embed="rId3" cstate="print"/>
          <a:srcRect/>
          <a:stretch>
            <a:fillRect/>
          </a:stretch>
        </p:blipFill>
        <p:spPr bwMode="auto">
          <a:xfrm>
            <a:off x="4787900" y="1196975"/>
            <a:ext cx="4097338" cy="2663825"/>
          </a:xfrm>
          <a:prstGeom prst="rect">
            <a:avLst/>
          </a:prstGeom>
          <a:noFill/>
          <a:ln w="9525">
            <a:noFill/>
            <a:miter lim="800000"/>
            <a:headEnd/>
            <a:tailEnd/>
          </a:ln>
        </p:spPr>
      </p:pic>
      <p:sp>
        <p:nvSpPr>
          <p:cNvPr id="27653" name="Oval 11"/>
          <p:cNvSpPr>
            <a:spLocks noChangeArrowheads="1"/>
          </p:cNvSpPr>
          <p:nvPr/>
        </p:nvSpPr>
        <p:spPr bwMode="auto">
          <a:xfrm>
            <a:off x="6911975" y="2997200"/>
            <a:ext cx="641350" cy="647700"/>
          </a:xfrm>
          <a:prstGeom prst="ellipse">
            <a:avLst/>
          </a:prstGeom>
          <a:noFill/>
          <a:ln w="25400" algn="ctr">
            <a:solidFill>
              <a:schemeClr val="accent2"/>
            </a:solidFill>
            <a:round/>
            <a:headEnd/>
            <a:tailEnd/>
          </a:ln>
        </p:spPr>
        <p:txBody>
          <a:bodyPr wrap="none" anchor="ctr"/>
          <a:lstStyle/>
          <a:p>
            <a:endParaRPr lang="sv-SE"/>
          </a:p>
        </p:txBody>
      </p:sp>
      <p:pic>
        <p:nvPicPr>
          <p:cNvPr id="27654" name="Picture 9" descr="L:\Raptor\Aftersales dept\Presentationer\Bilder\2410_tankhub.jpg"/>
          <p:cNvPicPr>
            <a:picLocks noChangeAspect="1" noChangeArrowheads="1"/>
          </p:cNvPicPr>
          <p:nvPr/>
        </p:nvPicPr>
        <p:blipFill>
          <a:blip r:embed="rId4" cstate="print"/>
          <a:srcRect/>
          <a:stretch>
            <a:fillRect/>
          </a:stretch>
        </p:blipFill>
        <p:spPr bwMode="auto">
          <a:xfrm>
            <a:off x="4427538" y="3860800"/>
            <a:ext cx="2709862" cy="2208213"/>
          </a:xfrm>
          <a:prstGeom prst="rect">
            <a:avLst/>
          </a:prstGeom>
          <a:noFill/>
          <a:ln w="9525">
            <a:noFill/>
            <a:miter lim="800000"/>
            <a:headEnd/>
            <a:tailEnd/>
          </a:ln>
        </p:spPr>
      </p:pic>
      <p:sp>
        <p:nvSpPr>
          <p:cNvPr id="27655" name="Content Placeholder 5"/>
          <p:cNvSpPr>
            <a:spLocks noGrp="1"/>
          </p:cNvSpPr>
          <p:nvPr>
            <p:ph sz="half" idx="1"/>
          </p:nvPr>
        </p:nvSpPr>
        <p:spPr>
          <a:xfrm>
            <a:off x="571500" y="1206500"/>
            <a:ext cx="5224463" cy="4546600"/>
          </a:xfrm>
        </p:spPr>
        <p:txBody>
          <a:bodyPr/>
          <a:lstStyle/>
          <a:p>
            <a:r>
              <a:rPr lang="sv-SE" sz="2400" dirty="0" smtClean="0"/>
              <a:t>Collects measurement data</a:t>
            </a:r>
          </a:p>
          <a:p>
            <a:r>
              <a:rPr lang="sv-SE" sz="2400" dirty="0" smtClean="0"/>
              <a:t>Calculates</a:t>
            </a:r>
          </a:p>
          <a:p>
            <a:pPr lvl="1"/>
            <a:r>
              <a:rPr lang="sv-SE" sz="2000" dirty="0" smtClean="0"/>
              <a:t>Avg temp</a:t>
            </a:r>
          </a:p>
          <a:p>
            <a:pPr lvl="1"/>
            <a:r>
              <a:rPr lang="sv-SE" sz="2000" dirty="0" smtClean="0"/>
              <a:t>Observed density</a:t>
            </a:r>
          </a:p>
          <a:p>
            <a:pPr lvl="1"/>
            <a:r>
              <a:rPr lang="sv-SE" sz="2000" dirty="0" smtClean="0"/>
              <a:t>Volume</a:t>
            </a:r>
          </a:p>
          <a:p>
            <a:r>
              <a:rPr lang="sv-SE" sz="2400" dirty="0" smtClean="0"/>
              <a:t>Communicates tank data to host</a:t>
            </a:r>
          </a:p>
          <a:p>
            <a:r>
              <a:rPr lang="sv-SE" sz="2400" dirty="0" smtClean="0"/>
              <a:t>Autoconfiguration of </a:t>
            </a:r>
            <a:br>
              <a:rPr lang="sv-SE" sz="2400" dirty="0" smtClean="0"/>
            </a:br>
            <a:r>
              <a:rPr lang="sv-SE" sz="2400" dirty="0" smtClean="0"/>
              <a:t>the tank bus</a:t>
            </a:r>
          </a:p>
          <a:p>
            <a:r>
              <a:rPr lang="sv-SE" sz="2400" dirty="0" smtClean="0"/>
              <a:t>Display</a:t>
            </a:r>
          </a:p>
          <a:p>
            <a:pPr lvl="1"/>
            <a:r>
              <a:rPr lang="sv-SE" sz="2000" dirty="0" smtClean="0"/>
              <a:t>Optional</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sv-SE" dirty="0" smtClean="0"/>
              <a:t>2410 Tank hub</a:t>
            </a:r>
            <a:endParaRPr lang="sv-SE" dirty="0"/>
          </a:p>
        </p:txBody>
      </p:sp>
      <p:sp>
        <p:nvSpPr>
          <p:cNvPr id="28675" name="Slide Number Placeholder 3"/>
          <p:cNvSpPr>
            <a:spLocks noGrp="1"/>
          </p:cNvSpPr>
          <p:nvPr>
            <p:ph type="sldNum" sz="quarter" idx="12"/>
          </p:nvPr>
        </p:nvSpPr>
        <p:spPr>
          <a:noFill/>
        </p:spPr>
        <p:txBody>
          <a:bodyPr/>
          <a:lstStyle/>
          <a:p>
            <a:fld id="{2BA6219A-1230-4244-90D6-C22CD99BA971}" type="slidenum">
              <a:rPr lang="en-US" smtClean="0">
                <a:latin typeface="Arial" pitchFamily="34" charset="0"/>
              </a:rPr>
              <a:pPr/>
              <a:t>7</a:t>
            </a:fld>
            <a:endParaRPr lang="en-US" smtClean="0">
              <a:latin typeface="Arial" pitchFamily="34" charset="0"/>
            </a:endParaRPr>
          </a:p>
        </p:txBody>
      </p:sp>
      <p:sp>
        <p:nvSpPr>
          <p:cNvPr id="28676" name="Content Placeholder 5"/>
          <p:cNvSpPr>
            <a:spLocks noGrp="1"/>
          </p:cNvSpPr>
          <p:nvPr>
            <p:ph sz="half" idx="1"/>
          </p:nvPr>
        </p:nvSpPr>
        <p:spPr/>
        <p:txBody>
          <a:bodyPr/>
          <a:lstStyle/>
          <a:p>
            <a:r>
              <a:rPr lang="sv-SE" sz="2400" smtClean="0"/>
              <a:t>Feeds IS power to the tankbus</a:t>
            </a:r>
          </a:p>
          <a:p>
            <a:r>
              <a:rPr lang="sv-SE" sz="2400" smtClean="0"/>
              <a:t>Two versions</a:t>
            </a:r>
          </a:p>
          <a:p>
            <a:pPr lvl="1"/>
            <a:r>
              <a:rPr lang="sv-SE" sz="2000" smtClean="0"/>
              <a:t>Single tank</a:t>
            </a:r>
          </a:p>
          <a:p>
            <a:pPr lvl="1"/>
            <a:r>
              <a:rPr lang="sv-SE" sz="2000" smtClean="0"/>
              <a:t>Multiple tanks</a:t>
            </a:r>
          </a:p>
          <a:p>
            <a:r>
              <a:rPr lang="sv-SE" sz="2400" smtClean="0"/>
              <a:t>Opens up for</a:t>
            </a:r>
          </a:p>
          <a:p>
            <a:pPr lvl="1"/>
            <a:r>
              <a:rPr lang="sv-SE" sz="2000" smtClean="0"/>
              <a:t>Output Relay functionality</a:t>
            </a:r>
          </a:p>
          <a:p>
            <a:pPr lvl="1"/>
            <a:r>
              <a:rPr lang="sv-SE" sz="2000" smtClean="0"/>
              <a:t>Wireless Tank Gauging</a:t>
            </a:r>
          </a:p>
          <a:p>
            <a:pPr lvl="1"/>
            <a:r>
              <a:rPr lang="sv-SE" sz="2000" smtClean="0"/>
              <a:t>Emulation</a:t>
            </a:r>
          </a:p>
        </p:txBody>
      </p:sp>
      <p:pic>
        <p:nvPicPr>
          <p:cNvPr id="28677" name="Picture 5" descr="I:\GSS\KURS\eLearning\Raptor System Overview\Bilder\5900based.jpg"/>
          <p:cNvPicPr>
            <a:picLocks noChangeAspect="1" noChangeArrowheads="1"/>
          </p:cNvPicPr>
          <p:nvPr/>
        </p:nvPicPr>
        <p:blipFill>
          <a:blip r:embed="rId3" cstate="print"/>
          <a:srcRect/>
          <a:stretch>
            <a:fillRect/>
          </a:stretch>
        </p:blipFill>
        <p:spPr bwMode="auto">
          <a:xfrm>
            <a:off x="4787900" y="1196975"/>
            <a:ext cx="4097338" cy="2663825"/>
          </a:xfrm>
          <a:prstGeom prst="rect">
            <a:avLst/>
          </a:prstGeom>
          <a:noFill/>
          <a:ln w="9525">
            <a:noFill/>
            <a:miter lim="800000"/>
            <a:headEnd/>
            <a:tailEnd/>
          </a:ln>
        </p:spPr>
      </p:pic>
      <p:sp>
        <p:nvSpPr>
          <p:cNvPr id="28678" name="Oval 11"/>
          <p:cNvSpPr>
            <a:spLocks noChangeArrowheads="1"/>
          </p:cNvSpPr>
          <p:nvPr/>
        </p:nvSpPr>
        <p:spPr bwMode="auto">
          <a:xfrm>
            <a:off x="6911975" y="2997200"/>
            <a:ext cx="641350" cy="647700"/>
          </a:xfrm>
          <a:prstGeom prst="ellipse">
            <a:avLst/>
          </a:prstGeom>
          <a:noFill/>
          <a:ln w="25400" algn="ctr">
            <a:solidFill>
              <a:schemeClr val="accent2"/>
            </a:solidFill>
            <a:round/>
            <a:headEnd/>
            <a:tailEnd/>
          </a:ln>
        </p:spPr>
        <p:txBody>
          <a:bodyPr wrap="none" anchor="ctr"/>
          <a:lstStyle/>
          <a:p>
            <a:endParaRPr lang="sv-SE"/>
          </a:p>
        </p:txBody>
      </p:sp>
      <p:pic>
        <p:nvPicPr>
          <p:cNvPr id="28679" name="Picture 9" descr="L:\Raptor\Aftersales dept\Presentationer\Bilder\2410_tankhub.jpg"/>
          <p:cNvPicPr>
            <a:picLocks noChangeAspect="1" noChangeArrowheads="1"/>
          </p:cNvPicPr>
          <p:nvPr/>
        </p:nvPicPr>
        <p:blipFill>
          <a:blip r:embed="rId4" cstate="print"/>
          <a:srcRect/>
          <a:stretch>
            <a:fillRect/>
          </a:stretch>
        </p:blipFill>
        <p:spPr bwMode="auto">
          <a:xfrm>
            <a:off x="4427538" y="3860800"/>
            <a:ext cx="2709862" cy="22082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5" descr="I:\GSS\KURS\eLearning\Raptor System Overview\Bilder\5900based.jpg"/>
          <p:cNvPicPr>
            <a:picLocks noChangeAspect="1" noChangeArrowheads="1"/>
          </p:cNvPicPr>
          <p:nvPr/>
        </p:nvPicPr>
        <p:blipFill>
          <a:blip r:embed="rId3" cstate="print"/>
          <a:srcRect/>
          <a:stretch>
            <a:fillRect/>
          </a:stretch>
        </p:blipFill>
        <p:spPr bwMode="auto">
          <a:xfrm>
            <a:off x="4787900" y="1196975"/>
            <a:ext cx="4097338" cy="2663825"/>
          </a:xfrm>
          <a:prstGeom prst="rect">
            <a:avLst/>
          </a:prstGeom>
          <a:noFill/>
          <a:ln w="9525">
            <a:noFill/>
            <a:miter lim="800000"/>
            <a:headEnd/>
            <a:tailEnd/>
          </a:ln>
        </p:spPr>
      </p:pic>
      <p:pic>
        <p:nvPicPr>
          <p:cNvPr id="29699" name="Picture 13" descr="L:\Raptor\Aftersales dept\Presentationer\Bilder\5900S Parabolic 128_Montage_A_Label.jpg"/>
          <p:cNvPicPr>
            <a:picLocks noChangeAspect="1" noChangeArrowheads="1"/>
          </p:cNvPicPr>
          <p:nvPr/>
        </p:nvPicPr>
        <p:blipFill>
          <a:blip r:embed="rId4" cstate="print"/>
          <a:srcRect/>
          <a:stretch>
            <a:fillRect/>
          </a:stretch>
        </p:blipFill>
        <p:spPr bwMode="auto">
          <a:xfrm>
            <a:off x="4356100" y="3355975"/>
            <a:ext cx="2519363" cy="2917825"/>
          </a:xfrm>
          <a:prstGeom prst="rect">
            <a:avLst/>
          </a:prstGeom>
          <a:noFill/>
          <a:ln w="9525">
            <a:noFill/>
            <a:miter lim="800000"/>
            <a:headEnd/>
            <a:tailEnd/>
          </a:ln>
        </p:spPr>
      </p:pic>
      <p:sp>
        <p:nvSpPr>
          <p:cNvPr id="2" name="Title 1"/>
          <p:cNvSpPr>
            <a:spLocks noGrp="1"/>
          </p:cNvSpPr>
          <p:nvPr>
            <p:ph type="title"/>
          </p:nvPr>
        </p:nvSpPr>
        <p:spPr/>
        <p:txBody>
          <a:bodyPr/>
          <a:lstStyle/>
          <a:p>
            <a:pPr>
              <a:defRPr/>
            </a:pPr>
            <a:r>
              <a:rPr lang="sv-SE" dirty="0" smtClean="0"/>
              <a:t>Rosemount 5900S </a:t>
            </a:r>
            <a:endParaRPr lang="sv-SE" dirty="0"/>
          </a:p>
        </p:txBody>
      </p:sp>
      <p:sp>
        <p:nvSpPr>
          <p:cNvPr id="29701" name="Content Placeholder 2"/>
          <p:cNvSpPr>
            <a:spLocks noGrp="1"/>
          </p:cNvSpPr>
          <p:nvPr>
            <p:ph sz="half" idx="1"/>
          </p:nvPr>
        </p:nvSpPr>
        <p:spPr>
          <a:xfrm>
            <a:off x="571500" y="1206500"/>
            <a:ext cx="4360863" cy="4546600"/>
          </a:xfrm>
        </p:spPr>
        <p:txBody>
          <a:bodyPr/>
          <a:lstStyle/>
          <a:p>
            <a:r>
              <a:rPr lang="sv-SE" sz="2400" dirty="0" smtClean="0"/>
              <a:t>5900S Radar Level Gauge</a:t>
            </a:r>
          </a:p>
          <a:p>
            <a:pPr lvl="1"/>
            <a:r>
              <a:rPr lang="en-GB" sz="2000" dirty="0" smtClean="0"/>
              <a:t>±0,5 mm instrument accuracy</a:t>
            </a:r>
          </a:p>
          <a:p>
            <a:pPr lvl="1"/>
            <a:r>
              <a:rPr lang="en-GB" sz="2000" dirty="0" smtClean="0"/>
              <a:t>10 GHz FMCW</a:t>
            </a:r>
          </a:p>
          <a:p>
            <a:pPr lvl="1"/>
            <a:r>
              <a:rPr lang="en-GB" sz="2000" dirty="0" smtClean="0"/>
              <a:t>Custody Transfer approved</a:t>
            </a:r>
          </a:p>
          <a:p>
            <a:pPr lvl="1"/>
            <a:r>
              <a:rPr lang="en-GB" sz="2000" dirty="0" smtClean="0"/>
              <a:t>High temperature stability</a:t>
            </a:r>
          </a:p>
          <a:p>
            <a:pPr lvl="1"/>
            <a:r>
              <a:rPr lang="en-GB" sz="2000" dirty="0" smtClean="0"/>
              <a:t>SIL 2 and SIL 3 certified</a:t>
            </a:r>
          </a:p>
          <a:p>
            <a:pPr lvl="1"/>
            <a:r>
              <a:rPr lang="en-GB" sz="2000" dirty="0" smtClean="0"/>
              <a:t>2-in-1 function</a:t>
            </a:r>
          </a:p>
          <a:p>
            <a:pPr lvl="1"/>
            <a:endParaRPr lang="en-GB" sz="2000" dirty="0" smtClean="0"/>
          </a:p>
          <a:p>
            <a:r>
              <a:rPr lang="en-GB" sz="2400" dirty="0" smtClean="0"/>
              <a:t>Communication and power daisy-chained on the Tankbus </a:t>
            </a:r>
            <a:endParaRPr lang="sv-SE" sz="2400" dirty="0" smtClean="0"/>
          </a:p>
          <a:p>
            <a:endParaRPr lang="sv-SE" sz="2400" dirty="0" smtClean="0"/>
          </a:p>
        </p:txBody>
      </p:sp>
      <p:sp>
        <p:nvSpPr>
          <p:cNvPr id="29702" name="Slide Number Placeholder 4"/>
          <p:cNvSpPr>
            <a:spLocks noGrp="1"/>
          </p:cNvSpPr>
          <p:nvPr>
            <p:ph type="sldNum" sz="quarter" idx="12"/>
          </p:nvPr>
        </p:nvSpPr>
        <p:spPr>
          <a:noFill/>
        </p:spPr>
        <p:txBody>
          <a:bodyPr/>
          <a:lstStyle/>
          <a:p>
            <a:fld id="{57A53538-1FE0-4BCA-99CE-1D21C5889669}" type="slidenum">
              <a:rPr lang="en-US" smtClean="0">
                <a:latin typeface="Arial" pitchFamily="34" charset="0"/>
              </a:rPr>
              <a:pPr/>
              <a:t>8</a:t>
            </a:fld>
            <a:endParaRPr lang="en-US" smtClean="0">
              <a:latin typeface="Arial" pitchFamily="34" charset="0"/>
            </a:endParaRPr>
          </a:p>
        </p:txBody>
      </p:sp>
      <p:sp>
        <p:nvSpPr>
          <p:cNvPr id="29703" name="Oval 11"/>
          <p:cNvSpPr>
            <a:spLocks noChangeArrowheads="1"/>
          </p:cNvSpPr>
          <p:nvPr/>
        </p:nvSpPr>
        <p:spPr bwMode="auto">
          <a:xfrm>
            <a:off x="6372225" y="1196975"/>
            <a:ext cx="503238" cy="503238"/>
          </a:xfrm>
          <a:prstGeom prst="ellipse">
            <a:avLst/>
          </a:prstGeom>
          <a:noFill/>
          <a:ln w="25400" algn="ctr">
            <a:solidFill>
              <a:schemeClr val="accent2"/>
            </a:solidFill>
            <a:round/>
            <a:headEnd/>
            <a:tailEnd/>
          </a:ln>
        </p:spPr>
        <p:txBody>
          <a:bodyPr wrap="none" anchor="ctr"/>
          <a:lstStyle/>
          <a:p>
            <a:endParaRPr lang="sv-SE"/>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descr="V:\Land_Div\Pictures\Raptor\3_D_cutout\FTP_may_11_2010\5900_4000x4000_new_cutaway_Black_White_Color_v02.jpg"/>
          <p:cNvPicPr>
            <a:picLocks noChangeAspect="1" noChangeArrowheads="1"/>
          </p:cNvPicPr>
          <p:nvPr>
            <p:custDataLst>
              <p:tags r:id="rId1"/>
            </p:custDataLst>
          </p:nvPr>
        </p:nvPicPr>
        <p:blipFill>
          <a:blip r:embed="rId4" cstate="print"/>
          <a:srcRect/>
          <a:stretch>
            <a:fillRect/>
          </a:stretch>
        </p:blipFill>
        <p:spPr bwMode="auto">
          <a:xfrm>
            <a:off x="3635375" y="1196975"/>
            <a:ext cx="4465638" cy="4464050"/>
          </a:xfrm>
          <a:prstGeom prst="rect">
            <a:avLst/>
          </a:prstGeom>
          <a:noFill/>
          <a:ln w="9525">
            <a:noFill/>
            <a:miter lim="800000"/>
            <a:headEnd/>
            <a:tailEnd/>
          </a:ln>
        </p:spPr>
      </p:pic>
      <p:sp>
        <p:nvSpPr>
          <p:cNvPr id="5" name="Title 4"/>
          <p:cNvSpPr>
            <a:spLocks noGrp="1"/>
          </p:cNvSpPr>
          <p:nvPr>
            <p:ph type="title"/>
          </p:nvPr>
        </p:nvSpPr>
        <p:spPr/>
        <p:txBody>
          <a:bodyPr/>
          <a:lstStyle/>
          <a:p>
            <a:pPr>
              <a:defRPr/>
            </a:pPr>
            <a:r>
              <a:rPr lang="sv-SE" dirty="0" smtClean="0"/>
              <a:t>5900S 2-in-1 function</a:t>
            </a:r>
          </a:p>
        </p:txBody>
      </p:sp>
      <p:sp>
        <p:nvSpPr>
          <p:cNvPr id="30724" name="Content Placeholder 5"/>
          <p:cNvSpPr>
            <a:spLocks noGrp="1"/>
          </p:cNvSpPr>
          <p:nvPr>
            <p:ph sz="half" idx="1"/>
          </p:nvPr>
        </p:nvSpPr>
        <p:spPr/>
        <p:txBody>
          <a:bodyPr/>
          <a:lstStyle/>
          <a:p>
            <a:r>
              <a:rPr lang="sv-SE" sz="2400" smtClean="0"/>
              <a:t>2-in1- means:</a:t>
            </a:r>
          </a:p>
          <a:p>
            <a:pPr lvl="1"/>
            <a:r>
              <a:rPr lang="sv-SE" sz="2000" smtClean="0"/>
              <a:t>one housing</a:t>
            </a:r>
          </a:p>
          <a:p>
            <a:pPr lvl="1"/>
            <a:r>
              <a:rPr lang="sv-SE" sz="2000" smtClean="0"/>
              <a:t>one antenna</a:t>
            </a:r>
          </a:p>
          <a:p>
            <a:pPr lvl="1"/>
            <a:r>
              <a:rPr lang="sv-SE" sz="2000" smtClean="0"/>
              <a:t>two electronic units</a:t>
            </a:r>
          </a:p>
          <a:p>
            <a:pPr lvl="2"/>
            <a:r>
              <a:rPr lang="sv-SE" sz="1800" smtClean="0"/>
              <a:t>One primary</a:t>
            </a:r>
          </a:p>
          <a:p>
            <a:pPr lvl="2"/>
            <a:r>
              <a:rPr lang="sv-SE" sz="1800" smtClean="0"/>
              <a:t>One secondary</a:t>
            </a:r>
          </a:p>
          <a:p>
            <a:r>
              <a:rPr lang="sv-SE" sz="2400" smtClean="0"/>
              <a:t>Features and benefits:</a:t>
            </a:r>
          </a:p>
          <a:p>
            <a:pPr lvl="1"/>
            <a:r>
              <a:rPr lang="sv-SE" sz="2000" smtClean="0"/>
              <a:t>High level alarm</a:t>
            </a:r>
          </a:p>
          <a:p>
            <a:pPr lvl="1"/>
            <a:r>
              <a:rPr lang="sv-SE" sz="2000" smtClean="0"/>
              <a:t>Redundancy</a:t>
            </a:r>
          </a:p>
          <a:p>
            <a:pPr lvl="1"/>
            <a:r>
              <a:rPr lang="sv-SE" sz="2000" smtClean="0"/>
              <a:t>SIL 3</a:t>
            </a:r>
          </a:p>
        </p:txBody>
      </p:sp>
      <p:sp>
        <p:nvSpPr>
          <p:cNvPr id="30725" name="Slide Number Placeholder 3"/>
          <p:cNvSpPr>
            <a:spLocks noGrp="1"/>
          </p:cNvSpPr>
          <p:nvPr>
            <p:ph type="sldNum" sz="quarter" idx="12"/>
          </p:nvPr>
        </p:nvSpPr>
        <p:spPr>
          <a:noFill/>
        </p:spPr>
        <p:txBody>
          <a:bodyPr/>
          <a:lstStyle/>
          <a:p>
            <a:fld id="{7F338D4D-B3D5-44A7-93B1-15EDDDC7C60A}" type="slidenum">
              <a:rPr lang="en-US" smtClean="0">
                <a:latin typeface="Arial" pitchFamily="34" charset="0"/>
              </a:rPr>
              <a:pPr/>
              <a:t>9</a:t>
            </a:fld>
            <a:endParaRPr lang="en-US" smtClean="0">
              <a:latin typeface="Arial" pitchFamily="34" charset="0"/>
            </a:endParaRPr>
          </a:p>
        </p:txBody>
      </p:sp>
      <p:sp>
        <p:nvSpPr>
          <p:cNvPr id="30726" name="Line 5"/>
          <p:cNvSpPr>
            <a:spLocks noChangeShapeType="1"/>
          </p:cNvSpPr>
          <p:nvPr/>
        </p:nvSpPr>
        <p:spPr bwMode="auto">
          <a:xfrm flipH="1" flipV="1">
            <a:off x="5657850" y="2278063"/>
            <a:ext cx="2139950" cy="495300"/>
          </a:xfrm>
          <a:prstGeom prst="line">
            <a:avLst/>
          </a:prstGeom>
          <a:noFill/>
          <a:ln w="9525">
            <a:solidFill>
              <a:srgbClr val="014689"/>
            </a:solidFill>
            <a:round/>
            <a:headEnd/>
            <a:tailEnd type="oval" w="med" len="med"/>
          </a:ln>
        </p:spPr>
        <p:txBody>
          <a:bodyPr>
            <a:spAutoFit/>
          </a:bodyPr>
          <a:lstStyle/>
          <a:p>
            <a:endParaRPr lang="sv-SE"/>
          </a:p>
        </p:txBody>
      </p:sp>
      <p:sp>
        <p:nvSpPr>
          <p:cNvPr id="30727" name="Line 5"/>
          <p:cNvSpPr>
            <a:spLocks noChangeShapeType="1"/>
          </p:cNvSpPr>
          <p:nvPr/>
        </p:nvSpPr>
        <p:spPr bwMode="auto">
          <a:xfrm flipH="1" flipV="1">
            <a:off x="6227763" y="2276475"/>
            <a:ext cx="1570037" cy="496888"/>
          </a:xfrm>
          <a:prstGeom prst="line">
            <a:avLst/>
          </a:prstGeom>
          <a:noFill/>
          <a:ln w="9525">
            <a:solidFill>
              <a:srgbClr val="014689"/>
            </a:solidFill>
            <a:round/>
            <a:headEnd/>
            <a:tailEnd type="oval" w="med" len="med"/>
          </a:ln>
        </p:spPr>
        <p:txBody>
          <a:bodyPr>
            <a:spAutoFit/>
          </a:bodyPr>
          <a:lstStyle/>
          <a:p>
            <a:endParaRPr lang="sv-SE"/>
          </a:p>
        </p:txBody>
      </p:sp>
      <p:sp>
        <p:nvSpPr>
          <p:cNvPr id="30728" name="PPTShape_0"/>
          <p:cNvSpPr txBox="1">
            <a:spLocks noChangeArrowheads="1"/>
          </p:cNvSpPr>
          <p:nvPr/>
        </p:nvSpPr>
        <p:spPr bwMode="auto">
          <a:xfrm>
            <a:off x="7654925" y="2659063"/>
            <a:ext cx="1309688" cy="400050"/>
          </a:xfrm>
          <a:prstGeom prst="rect">
            <a:avLst/>
          </a:prstGeom>
          <a:noFill/>
          <a:ln w="9525" algn="ctr">
            <a:noFill/>
            <a:miter lim="800000"/>
            <a:headEnd/>
            <a:tailEnd/>
          </a:ln>
        </p:spPr>
        <p:txBody>
          <a:bodyPr>
            <a:spAutoFit/>
          </a:bodyPr>
          <a:lstStyle/>
          <a:p>
            <a:pPr>
              <a:spcBef>
                <a:spcPct val="50000"/>
              </a:spcBef>
            </a:pPr>
            <a:r>
              <a:rPr lang="sv-SE" sz="1000">
                <a:solidFill>
                  <a:srgbClr val="014689"/>
                </a:solidFill>
              </a:rPr>
              <a:t>Two independent electronic units</a:t>
            </a:r>
            <a:endParaRPr lang="en-US" sz="1000">
              <a:solidFill>
                <a:srgbClr val="014689"/>
              </a:solidFill>
            </a:endParaRP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40"/>
  <p:tag name="ARTICULATE_PROJECT_OPEN" val="0"/>
  <p:tag name="MMPROD_UIDATA" val="&lt;database version=&quot;7.0&quot;&gt;&lt;object type=&quot;1&quot; unique_id=&quot;10001&quot;&gt;&lt;object type=&quot;8&quot; unique_id=&quot;66625&quot;&gt;&lt;/object&gt;&lt;object type=&quot;2&quot; unique_id=&quot;66626&quot;&gt;&lt;object type=&quot;3&quot; unique_id=&quot;66627&quot;&gt;&lt;property id=&quot;20148&quot; value=&quot;5&quot;/&gt;&lt;property id=&quot;20300&quot; value=&quot;Slide 1&quot;/&gt;&lt;property id=&quot;20302&quot; value=&quot;0&quot;/&gt;&lt;property id=&quot;20307&quot; value=&quot;256&quot;/&gt;&lt;/object&gt;&lt;object type=&quot;3&quot; unique_id=&quot;66675&quot;&gt;&lt;property id=&quot;20148&quot; value=&quot;5&quot;/&gt;&lt;property id=&quot;20300&quot; value=&quot;Slide 2 - &amp;quot;Rosemount Raptor System&amp;quot;&quot;/&gt;&lt;property id=&quot;20302&quot; value=&quot;0&quot;/&gt;&lt;property id=&quot;20307&quot; value=&quot;260&quot;/&gt;&lt;/object&gt;&lt;object type=&quot;3&quot; unique_id=&quot;66677&quot;&gt;&lt;property id=&quot;20148&quot; value=&quot;5&quot;/&gt;&lt;property id=&quot;20300&quot; value=&quot;Slide 9 - &amp;quot;5900S 2-in-1 function&amp;quot;&quot;/&gt;&lt;property id=&quot;20302&quot; value=&quot;0&quot;/&gt;&lt;property id=&quot;20307&quot; value=&quot;258&quot;/&gt;&lt;/object&gt;&lt;object type=&quot;3&quot; unique_id=&quot;66795&quot;&gt;&lt;property id=&quot;20148&quot; value=&quot;5&quot;/&gt;&lt;property id=&quot;20300&quot; value=&quot;Slide 10 - &amp;quot;5900S Antennas&amp;quot;&quot;/&gt;&lt;property id=&quot;20302&quot; value=&quot;0&quot;/&gt;&lt;property id=&quot;20307&quot; value=&quot;263&quot;/&gt;&lt;/object&gt;&lt;object type=&quot;3&quot; unique_id=&quot;67192&quot;&gt;&lt;property id=&quot;20148&quot; value=&quot;5&quot;/&gt;&lt;property id=&quot;20300&quot; value=&quot;Slide 11 - &amp;quot;2240S Multi-input Temperature Transmitter&amp;quot;&quot;/&gt;&lt;property id=&quot;20302&quot; value=&quot;0&quot;/&gt;&lt;property id=&quot;20307&quot; value=&quot;264&quot;/&gt;&lt;/object&gt;&lt;object type=&quot;3&quot; unique_id=&quot;67193&quot;&gt;&lt;property id=&quot;20148&quot; value=&quot;5&quot;/&gt;&lt;property id=&quot;20300&quot; value=&quot;Slide 12 - &amp;quot;Multi Spot Temperature Sensor &amp;#x0D;&amp;#x0A;and Water Level Sensor&amp;quot;&quot;/&gt;&lt;property id=&quot;20302&quot; value=&quot;0&quot;/&gt;&lt;property id=&quot;20307&quot; value=&quot;265&quot;/&gt;&lt;/object&gt;&lt;object type=&quot;3&quot; unique_id=&quot;67194&quot;&gt;&lt;property id=&quot;20148&quot; value=&quot;5&quot;/&gt;&lt;property id=&quot;20300&quot; value=&quot;Slide 14 - &amp;quot;3051S Pressure Transmitter&amp;amp;#x09;&amp;quot;&quot;/&gt;&lt;property id=&quot;20302&quot; value=&quot;0&quot;/&gt;&lt;property id=&quot;20307&quot; value=&quot;266&quot;/&gt;&lt;/object&gt;&lt;object type=&quot;3&quot; unique_id=&quot;67195&quot;&gt;&lt;property id=&quot;20148&quot; value=&quot;5&quot;/&gt;&lt;property id=&quot;20300&quot; value=&quot;Slide 13 - &amp;quot;Rosemount 2230 &amp;#x0D;&amp;#x0A;Graphical Field Display&amp;quot;&quot;/&gt;&lt;property id=&quot;20302&quot; value=&quot;0&quot;/&gt;&lt;property id=&quot;20307&quot; value=&quot;267&quot;/&gt;&lt;/object&gt;&lt;object type=&quot;3&quot; unique_id=&quot;67197&quot;&gt;&lt;property id=&quot;20148&quot; value=&quot;5&quot;/&gt;&lt;property id=&quot;20300&quot; value=&quot;Slide 16 - &amp;quot;2160 Field Communication Unit&amp;quot;&quot;/&gt;&lt;property id=&quot;20302&quot; value=&quot;0&quot;/&gt;&lt;property id=&quot;20307&quot; value=&quot;269&quot;/&gt;&lt;/object&gt;&lt;object type=&quot;3&quot; unique_id=&quot;67199&quot;&gt;&lt;property id=&quot;20148&quot; value=&quot;5&quot;/&gt;&lt;property id=&quot;20300&quot; value=&quot;Slide 22 - &amp;quot;2180 Field bus modem&amp;quot;&quot;/&gt;&lt;property id=&quot;20302&quot; value=&quot;0&quot;/&gt;&lt;property id=&quot;20307&quot; value=&quot;271&quot;/&gt;&lt;/object&gt;&lt;object type=&quot;3&quot; unique_id=&quot;67200&quot;&gt;&lt;property id=&quot;20148&quot; value=&quot;5&quot;/&gt;&lt;property id=&quot;20300&quot; value=&quot;Slide 24 - &amp;quot;Wireless Tank Gauging&amp;quot;&quot;/&gt;&lt;property id=&quot;20302&quot; value=&quot;0&quot;/&gt;&lt;property id=&quot;20307&quot; value=&quot;272&quot;/&gt;&lt;/object&gt;&lt;object type=&quot;3&quot; unique_id=&quot;67723&quot;&gt;&lt;property id=&quot;20148&quot; value=&quot;5&quot;/&gt;&lt;property id=&quot;20300&quot; value=&quot;Slide 29 - &amp;quot;5400 Level Transmitter&amp;quot;&quot;/&gt;&lt;property id=&quot;20302&quot; value=&quot;0&quot;/&gt;&lt;property id=&quot;20307&quot; value=&quot;278&quot;/&gt;&lt;/object&gt;&lt;object type=&quot;3&quot; unique_id=&quot;67725&quot;&gt;&lt;property id=&quot;20148&quot; value=&quot;5&quot;/&gt;&lt;property id=&quot;20300&quot; value=&quot;Slide 30 - &amp;quot;Rosemount 644 Single Point&amp;#x0D;&amp;#x0A;Temperature Transmitter&amp;quot;&quot;/&gt;&lt;property id=&quot;20302&quot; value=&quot;0&quot;/&gt;&lt;property id=&quot;20307&quot; value=&quot;276&quot;/&gt;&lt;/object&gt;&lt;object type=&quot;3&quot; unique_id=&quot;67726&quot;&gt;&lt;property id=&quot;20148&quot; value=&quot;5&quot;/&gt;&lt;property id=&quot;20300&quot; value=&quot;Slide 31 - &amp;quot;Single Spot Temperature Sensor&amp;quot;&quot;/&gt;&lt;property id=&quot;20302&quot; value=&quot;0&quot;/&gt;&lt;property id=&quot;20307&quot; value=&quot;275&quot;/&gt;&lt;/object&gt;&lt;object type=&quot;3&quot; unique_id=&quot;67727&quot;&gt;&lt;property id=&quot;20148&quot; value=&quot;5&quot;/&gt;&lt;property id=&quot;20300&quot; value=&quot;Slide 36 - &amp;quot;Rosemount 2120 &amp;amp; 2160&amp;quot;&quot;/&gt;&lt;property id=&quot;20302&quot; value=&quot;0&quot;/&gt;&lt;property id=&quot;20307&quot; value=&quot;274&quot;/&gt;&lt;/object&gt;&lt;object type=&quot;3&quot; unique_id=&quot;67728&quot;&gt;&lt;property id=&quot;20148&quot; value=&quot;5&quot;/&gt;&lt;property id=&quot;20300&quot; value=&quot;Slide 23 - &amp;quot;Rosemount TankMaster&amp;quot;&quot;/&gt;&lt;property id=&quot;20302&quot; value=&quot;0&quot;/&gt;&lt;property id=&quot;20307&quot; value=&quot;282&quot;/&gt;&lt;/object&gt;&lt;object type=&quot;3&quot; unique_id=&quot;67729&quot;&gt;&lt;property id=&quot;20148&quot; value=&quot;5&quot;/&gt;&lt;property id=&quot;20300&quot; value=&quot;Slide 33 - &amp;quot;SIL design for overfill protection&amp;quot;&quot;/&gt;&lt;property id=&quot;20302&quot; value=&quot;0&quot;/&gt;&lt;property id=&quot;20307&quot; value=&quot;283&quot;/&gt;&lt;/object&gt;&lt;object type=&quot;3&quot; unique_id=&quot;67730&quot;&gt;&lt;property id=&quot;20148&quot; value=&quot;5&quot;/&gt;&lt;property id=&quot;20300&quot; value=&quot;Slide 37 - &amp;quot;Emulation&amp;quot;&quot;/&gt;&lt;property id=&quot;20302&quot; value=&quot;0&quot;/&gt;&lt;property id=&quot;20307&quot; value=&quot;284&quot;/&gt;&lt;/object&gt;&lt;object type=&quot;3&quot; unique_id=&quot;67732&quot;&gt;&lt;property id=&quot;20148&quot; value=&quot;5&quot;/&gt;&lt;property id=&quot;20300&quot; value=&quot;Slide 39 - &amp;quot;Redundancy&amp;quot;&quot;/&gt;&lt;property id=&quot;20302&quot; value=&quot;0&quot;/&gt;&lt;property id=&quot;20307&quot; value=&quot;287&quot;/&gt;&lt;/object&gt;&lt;object type=&quot;3&quot; unique_id=&quot;67733&quot;&gt;&lt;property id=&quot;20148&quot; value=&quot;5&quot;/&gt;&lt;property id=&quot;20300&quot; value=&quot;Slide 42 - &amp;quot;HOST communication&amp;quot;&quot;/&gt;&lt;property id=&quot;20302&quot; value=&quot;0&quot;/&gt;&lt;property id=&quot;20307&quot; value=&quot;286&quot;/&gt;&lt;/object&gt;&lt;object type=&quot;3&quot; unique_id=&quot;67735&quot;&gt;&lt;property id=&quot;20148&quot; value=&quot;5&quot;/&gt;&lt;property id=&quot;20300&quot; value=&quot;Slide 35 - &amp;quot;Additional High Level Alarms&amp;quot;&quot;/&gt;&lt;property id=&quot;20302&quot; value=&quot;0&quot;/&gt;&lt;property id=&quot;20307&quot; value=&quot;289&quot;/&gt;&lt;/object&gt;&lt;object type=&quot;3&quot; unique_id=&quot;71091&quot;&gt;&lt;property id=&quot;20148&quot; value=&quot;5&quot;/&gt;&lt;property id=&quot;20300&quot; value=&quot;Slide 34 - &amp;quot;SIL 3 with Raptor&amp;quot;&quot;/&gt;&lt;property id=&quot;20302&quot; value=&quot;0&quot;/&gt;&lt;property id=&quot;20307&quot; value=&quot;296&quot;/&gt;&lt;/object&gt;&lt;object type=&quot;3&quot; unique_id=&quot;73432&quot;&gt;&lt;property id=&quot;20148&quot; value=&quot;5&quot;/&gt;&lt;property id=&quot;20300&quot; value=&quot;Slide 5 - &amp;quot;Raptor System Configuration&amp;quot;&quot;/&gt;&lt;property id=&quot;20302&quot; value=&quot;0&quot;/&gt;&lt;property id=&quot;20307&quot; value=&quot;299&quot;/&gt;&lt;/object&gt;&lt;object type=&quot;3&quot; unique_id=&quot;73433&quot;&gt;&lt;property id=&quot;20148&quot; value=&quot;5&quot;/&gt;&lt;property id=&quot;20300&quot; value=&quot;Slide 7 - &amp;quot;2410 Tank hub&amp;quot;&quot;/&gt;&lt;property id=&quot;20302&quot; value=&quot;0&quot;/&gt;&lt;property id=&quot;20307&quot; value=&quot;300&quot;/&gt;&lt;/object&gt;&lt;object type=&quot;3&quot; unique_id=&quot;73811&quot;&gt;&lt;property id=&quot;20148&quot; value=&quot;5&quot;/&gt;&lt;property id=&quot;20300&quot; value=&quot;Slide 8 - &amp;quot;Rosemount 5900S &amp;quot;&quot;/&gt;&lt;property id=&quot;20302&quot; value=&quot;0&quot;/&gt;&lt;property id=&quot;20307&quot; value=&quot;301&quot;/&gt;&lt;/object&gt;&lt;object type=&quot;3&quot; unique_id=&quot;76150&quot;&gt;&lt;property id=&quot;20148&quot; value=&quot;5&quot;/&gt;&lt;property id=&quot;20300&quot; value=&quot;Slide 15 - &amp;quot;Raptor Tank Gauging System&amp;quot;&quot;/&gt;&lt;property id=&quot;20302&quot; value=&quot;0&quot;/&gt;&lt;property id=&quot;20307&quot; value=&quot;302&quot;/&gt;&lt;/object&gt;&lt;object type=&quot;3&quot; unique_id=&quot;77999&quot;&gt;&lt;property id=&quot;20148&quot; value=&quot;5&quot;/&gt;&lt;property id=&quot;20300&quot; value=&quot;Slide 25 - &amp;quot;Smart Wireless Gateway&amp;quot;&quot;/&gt;&lt;property id=&quot;20302&quot; value=&quot;0&quot;/&gt;&lt;property id=&quot;20307&quot; value=&quot;303&quot;/&gt;&lt;/object&gt;&lt;object type=&quot;3&quot; unique_id=&quot;78000&quot;&gt;&lt;property id=&quot;20148&quot; value=&quot;5&quot;/&gt;&lt;property id=&quot;20300&quot; value=&quot;Slide 26 - &amp;quot;Smart Wireless THUM adapter&amp;quot;&quot;/&gt;&lt;property id=&quot;20302&quot; value=&quot;0&quot;/&gt;&lt;property id=&quot;20307&quot; value=&quot;304&quot;/&gt;&lt;/object&gt;&lt;object type=&quot;3&quot; unique_id=&quot;79103&quot;&gt;&lt;property id=&quot;20148&quot; value=&quot;5&quot;/&gt;&lt;property id=&quot;20300&quot; value=&quot;Slide 27 - &amp;quot;Operational Control&amp;quot;&quot;/&gt;&lt;property id=&quot;20302&quot; value=&quot;0&quot;/&gt;&lt;property id=&quot;20307&quot; value=&quot;306&quot;/&gt;&lt;/object&gt;&lt;object type=&quot;3&quot; unique_id=&quot;79239&quot;&gt;&lt;property id=&quot;20148&quot; value=&quot;5&quot;/&gt;&lt;property id=&quot;20300&quot; value=&quot;Slide 28 - &amp;quot;5300 Level Transmitter&amp;quot;&quot;/&gt;&lt;property id=&quot;20302&quot; value=&quot;0&quot;/&gt;&lt;property id=&quot;20307&quot; value=&quot;307&quot;/&gt;&lt;/object&gt;&lt;object type=&quot;3&quot; unique_id=&quot;80154&quot;&gt;&lt;property id=&quot;20148&quot; value=&quot;5&quot;/&gt;&lt;property id=&quot;20300&quot; value=&quot;Slide 32 - &amp;quot;TankMaster WinView&amp;quot;&quot;/&gt;&lt;property id=&quot;20302&quot; value=&quot;0&quot;/&gt;&lt;property id=&quot;20307&quot; value=&quot;308&quot;/&gt;&lt;/object&gt;&lt;object type=&quot;3&quot; unique_id=&quot;83749&quot;&gt;&lt;property id=&quot;20148&quot; value=&quot;5&quot;/&gt;&lt;property id=&quot;20300&quot; value=&quot;Slide 43 - &amp;quot;Configuration Tools&amp;quot;&quot;/&gt;&lt;property id=&quot;20302&quot; value=&quot;0&quot;/&gt;&lt;property id=&quot;20307&quot; value=&quot;311&quot;/&gt;&lt;/object&gt;&lt;object type=&quot;3&quot; unique_id=&quot;84746&quot;&gt;&lt;property id=&quot;20148&quot; value=&quot;5&quot;/&gt;&lt;property id=&quot;20300&quot; value=&quot;Slide 45 - &amp;quot;Rosemount Raptor System&amp;quot;&quot;/&gt;&lt;property id=&quot;20302&quot; value=&quot;0&quot;/&gt;&lt;property id=&quot;20307&quot; value=&quot;312&quot;/&gt;&lt;/object&gt;&lt;object type=&quot;3&quot; unique_id=&quot;84751&quot;&gt;&lt;property id=&quot;20148&quot; value=&quot;5&quot;/&gt;&lt;property id=&quot;20300&quot; value=&quot;Slide 6 - &amp;quot;2410 Tank hub&amp;quot;&quot;/&gt;&lt;property id=&quot;20302&quot; value=&quot;0&quot;/&gt;&lt;property id=&quot;20307&quot; value=&quot;314&quot;/&gt;&lt;/object&gt;&lt;object type=&quot;3&quot; unique_id=&quot;84752&quot;&gt;&lt;property id=&quot;20148&quot; value=&quot;5&quot;/&gt;&lt;property id=&quot;20300&quot; value=&quot;Slide 40 - &amp;quot;System Integration&amp;quot;&quot;/&gt;&lt;property id=&quot;20302&quot; value=&quot;0&quot;/&gt;&lt;property id=&quot;20307&quot; value=&quot;317&quot;/&gt;&lt;/object&gt;&lt;object type=&quot;3&quot; unique_id=&quot;84753&quot;&gt;&lt;property id=&quot;20148&quot; value=&quot;5&quot;/&gt;&lt;property id=&quot;20300&quot; value=&quot;Slide 41 - &amp;quot;Foundation Fieldbus communication&amp;quot;&quot;/&gt;&lt;property id=&quot;20302&quot; value=&quot;0&quot;/&gt;&lt;property id=&quot;20307&quot; value=&quot;315&quot;/&gt;&lt;/object&gt;&lt;object type=&quot;3&quot; unique_id=&quot;84754&quot;&gt;&lt;property id=&quot;20148&quot; value=&quot;5&quot;/&gt;&lt;property id=&quot;20300&quot; value=&quot;Slide 44 - &amp;quot;Field Communicator&amp;quot;&quot;/&gt;&lt;property id=&quot;20302&quot; value=&quot;0&quot;/&gt;&lt;property id=&quot;20307&quot; value=&quot;313&quot;/&gt;&lt;/object&gt;&lt;object type=&quot;3&quot; unique_id=&quot;85801&quot;&gt;&lt;property id=&quot;20148&quot; value=&quot;5&quot;/&gt;&lt;property id=&quot;20300&quot; value=&quot;Slide 17 - &amp;quot;Rosemount Rex 3900-series&amp;quot;&quot;/&gt;&lt;property id=&quot;20307&quot; value=&quot;328&quot;/&gt;&lt;/object&gt;&lt;object type=&quot;3&quot; unique_id=&quot;85802&quot;&gt;&lt;property id=&quot;20148&quot; value=&quot;5&quot;/&gt;&lt;property id=&quot;20300&quot; value=&quot;Slide 18 - &amp;quot;Rex Inputs and Outputs&amp;quot;&quot;/&gt;&lt;property id=&quot;20307&quot; value=&quot;331&quot;/&gt;&lt;/object&gt;&lt;object type=&quot;3&quot; unique_id=&quot;85803&quot;&gt;&lt;property id=&quot;20148&quot; value=&quot;5&quot;/&gt;&lt;property id=&quot;20300&quot; value=&quot;Slide 20 - &amp;quot;Rosemount PRO&amp;quot;&quot;/&gt;&lt;property id=&quot;20307&quot; value=&quot;330&quot;/&gt;&lt;/object&gt;&lt;object type=&quot;3&quot; unique_id=&quot;85804&quot;&gt;&lt;property id=&quot;20148&quot; value=&quot;5&quot;/&gt;&lt;property id=&quot;20300&quot; value=&quot;Slide 21 - &amp;quot;PRO Inputs and Outputs&amp;quot;&quot;/&gt;&lt;property id=&quot;20307&quot; value=&quot;332&quot;/&gt;&lt;/object&gt;&lt;object type=&quot;3&quot; unique_id=&quot;85805&quot;&gt;&lt;property id=&quot;20148&quot; value=&quot;5&quot;/&gt;&lt;property id=&quot;20300&quot; value=&quot;Slide 19 - &amp;quot;Slave Data Aquisition Unit&amp;quot;&quot;/&gt;&lt;property id=&quot;20307&quot; value=&quot;333&quot;/&gt;&lt;/object&gt;&lt;object type=&quot;3&quot; unique_id=&quot;86176&quot;&gt;&lt;property id=&quot;20148&quot; value=&quot;5&quot;/&gt;&lt;property id=&quot;20300&quot; value=&quot;Slide 3 - &amp;quot;Rosemount Rex/Pro System&amp;quot;&quot;/&gt;&lt;property id=&quot;20307&quot; value=&quot;334&quot;/&gt;&lt;/object&gt;&lt;object type=&quot;3&quot; unique_id=&quot;86177&quot;&gt;&lt;property id=&quot;20148&quot; value=&quot;5&quot;/&gt;&lt;property id=&quot;20300&quot; value=&quot;Slide 4 - &amp;quot;Rosemount Radar Gauges&amp;quot;&quot;/&gt;&lt;property id=&quot;20307&quot; value=&quot;335&quot;/&gt;&lt;/object&gt;&lt;object type=&quot;3&quot; unique_id=&quot;91263&quot;&gt;&lt;property id=&quot;20148&quot; value=&quot;5&quot;/&gt;&lt;property id=&quot;20300&quot; value=&quot;Slide 46 - &amp;quot;Rosemount Rex/Pro System&amp;quot;&quot;/&gt;&lt;property id=&quot;20307&quot; value=&quot;336&quot;/&gt;&lt;/object&gt;&lt;object type=&quot;3&quot; unique_id=&quot;91311&quot;&gt;&lt;property id=&quot;20148&quot; value=&quot;5&quot;/&gt;&lt;property id=&quot;20300&quot; value=&quot;Slide 38 - &amp;quot;Mini Receiver&amp;quot;&quot;/&gt;&lt;property id=&quot;20307&quot; value=&quot;337&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HHJORT~2\LOCALS~1\Temp\articulate\presenter\imgtemp\mMs0IORh_files\slide0001_image001.jpg"/>
</p:tagLst>
</file>

<file path=ppt/tags/tag3.xml><?xml version="1.0" encoding="utf-8"?>
<p:tagLst xmlns:a="http://schemas.openxmlformats.org/drawingml/2006/main" xmlns:r="http://schemas.openxmlformats.org/officeDocument/2006/relationships" xmlns:p="http://schemas.openxmlformats.org/presentationml/2006/main">
  <p:tag name="ARTICULATE_NAV_LEVEL" val="1"/>
  <p:tag name="ARTICULATE_PLAYLIST_ID" val="-1"/>
  <p:tag name="ARTICULATE_LOCK_SLIDE" val="0"/>
  <p:tag name="ARTICULATE_SLIDE_GUID" val="8768cabb-7547-4c70-b754-b297dc400363"/>
  <p:tag name="ELAPSEDTIME" val="18,1"/>
  <p:tag name="ANNOTATION_COUNT" val="0"/>
  <p:tag name="ARTICULATE_SLIDE_NAV" val="34"/>
</p:tagLst>
</file>

<file path=ppt/tags/tag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HHJORT~2\LOCALS~1\Temp\articulate\presenter\imgtemp\h3U87MDH_files\slide0001_image001.jpg"/>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HHJORT~2\LOCALS~1\Temp\articulate\presenter\imgtemp\BsDQmePT_files\slide0001_image001.jpg"/>
</p:tagLst>
</file>

<file path=ppt/theme/theme1.xml><?xml version="1.0" encoding="utf-8"?>
<a:theme xmlns:a="http://schemas.openxmlformats.org/drawingml/2006/main" name="RTG_White">
  <a:themeElements>
    <a:clrScheme name="RTG_White 1">
      <a:dk1>
        <a:srgbClr val="0F245F"/>
      </a:dk1>
      <a:lt1>
        <a:srgbClr val="FFFFFF"/>
      </a:lt1>
      <a:dk2>
        <a:srgbClr val="0F245F"/>
      </a:dk2>
      <a:lt2>
        <a:srgbClr val="969696"/>
      </a:lt2>
      <a:accent1>
        <a:srgbClr val="009900"/>
      </a:accent1>
      <a:accent2>
        <a:srgbClr val="FF0000"/>
      </a:accent2>
      <a:accent3>
        <a:srgbClr val="FFFFFF"/>
      </a:accent3>
      <a:accent4>
        <a:srgbClr val="0B1D50"/>
      </a:accent4>
      <a:accent5>
        <a:srgbClr val="AACAAA"/>
      </a:accent5>
      <a:accent6>
        <a:srgbClr val="E70000"/>
      </a:accent6>
      <a:hlink>
        <a:srgbClr val="0099CC"/>
      </a:hlink>
      <a:folHlink>
        <a:srgbClr val="CC0066"/>
      </a:folHlink>
    </a:clrScheme>
    <a:fontScheme name="RTG_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9525"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RTG_White 1">
        <a:dk1>
          <a:srgbClr val="0F245F"/>
        </a:dk1>
        <a:lt1>
          <a:srgbClr val="FFFFFF"/>
        </a:lt1>
        <a:dk2>
          <a:srgbClr val="0F245F"/>
        </a:dk2>
        <a:lt2>
          <a:srgbClr val="969696"/>
        </a:lt2>
        <a:accent1>
          <a:srgbClr val="009900"/>
        </a:accent1>
        <a:accent2>
          <a:srgbClr val="FF0000"/>
        </a:accent2>
        <a:accent3>
          <a:srgbClr val="FFFFFF"/>
        </a:accent3>
        <a:accent4>
          <a:srgbClr val="0B1D50"/>
        </a:accent4>
        <a:accent5>
          <a:srgbClr val="AACAAA"/>
        </a:accent5>
        <a:accent6>
          <a:srgbClr val="E70000"/>
        </a:accent6>
        <a:hlink>
          <a:srgbClr val="0099CC"/>
        </a:hlink>
        <a:folHlink>
          <a:srgbClr val="CC00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RTG_White</Template>
  <TotalTime>16710</TotalTime>
  <Words>3052</Words>
  <Application>Microsoft Office PowerPoint</Application>
  <PresentationFormat>On-screen Show (4:3)</PresentationFormat>
  <Paragraphs>646</Paragraphs>
  <Slides>46</Slides>
  <Notes>46</Notes>
  <HiddenSlides>1</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46</vt:i4>
      </vt:variant>
    </vt:vector>
  </HeadingPairs>
  <TitlesOfParts>
    <vt:vector size="49" baseType="lpstr">
      <vt:lpstr>RTG_White</vt:lpstr>
      <vt:lpstr>Photo Editor Photo</vt:lpstr>
      <vt:lpstr>Acrobat Document</vt:lpstr>
      <vt:lpstr>Slide 1</vt:lpstr>
      <vt:lpstr>Rosemount Raptor System</vt:lpstr>
      <vt:lpstr>Rosemount Rex/Pro System</vt:lpstr>
      <vt:lpstr>Rosemount Radar Gauges</vt:lpstr>
      <vt:lpstr>Raptor System Configuration</vt:lpstr>
      <vt:lpstr>2410 Tank hub</vt:lpstr>
      <vt:lpstr>2410 Tank hub</vt:lpstr>
      <vt:lpstr>Rosemount 5900S </vt:lpstr>
      <vt:lpstr>5900S 2-in-1 function</vt:lpstr>
      <vt:lpstr>5900S Antennas</vt:lpstr>
      <vt:lpstr>2240S Multi-input Temperature Transmitter</vt:lpstr>
      <vt:lpstr>Multi Spot Temperature Sensor  and Water Level Sensor</vt:lpstr>
      <vt:lpstr>Rosemount 2230  Graphical Field Display</vt:lpstr>
      <vt:lpstr>3051S Pressure Transmitter </vt:lpstr>
      <vt:lpstr>Raptor Tank Gauging System</vt:lpstr>
      <vt:lpstr>2160 Field Communication Unit</vt:lpstr>
      <vt:lpstr>Rosemount Rex 3900-series</vt:lpstr>
      <vt:lpstr>Rex Inputs and Outputs</vt:lpstr>
      <vt:lpstr>Slave Data Aquisition Unit</vt:lpstr>
      <vt:lpstr>Rosemount PRO</vt:lpstr>
      <vt:lpstr>PRO Inputs and Outputs</vt:lpstr>
      <vt:lpstr>2180 Field bus modem</vt:lpstr>
      <vt:lpstr>Rosemount TankMaster</vt:lpstr>
      <vt:lpstr>Wireless Tank Gauging</vt:lpstr>
      <vt:lpstr>Smart Wireless Gateway</vt:lpstr>
      <vt:lpstr>Smart Wireless THUM adapter</vt:lpstr>
      <vt:lpstr>Operational Control</vt:lpstr>
      <vt:lpstr>5300 Level Transmitter</vt:lpstr>
      <vt:lpstr>5400 Level Transmitter</vt:lpstr>
      <vt:lpstr>Rosemount 644 Single Point Temperature Transmitter</vt:lpstr>
      <vt:lpstr>Single Spot Temperature Sensor</vt:lpstr>
      <vt:lpstr>TankMaster WinView</vt:lpstr>
      <vt:lpstr>SIL design for overfill protection</vt:lpstr>
      <vt:lpstr>SIL 3 with Raptor</vt:lpstr>
      <vt:lpstr>Additional High Level Alarms</vt:lpstr>
      <vt:lpstr>Rosemount 2120 &amp; 2160</vt:lpstr>
      <vt:lpstr>Emulation</vt:lpstr>
      <vt:lpstr>Mini Receiver</vt:lpstr>
      <vt:lpstr>Redundancy</vt:lpstr>
      <vt:lpstr>System Integration</vt:lpstr>
      <vt:lpstr>Foundation Fieldbus communication</vt:lpstr>
      <vt:lpstr>HOST communication</vt:lpstr>
      <vt:lpstr>Configuration Tools</vt:lpstr>
      <vt:lpstr>Field Communicator</vt:lpstr>
      <vt:lpstr>Rosemount Raptor System</vt:lpstr>
      <vt:lpstr>Rosemount Rex/Pro System</vt:lpstr>
    </vt:vector>
  </TitlesOfParts>
  <Company>SAAB Marine Elecronics AB</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josand</dc:creator>
  <cp:lastModifiedBy>hhjortsberg</cp:lastModifiedBy>
  <cp:revision>1242</cp:revision>
  <cp:lastPrinted>2001-01-11T06:42:40Z</cp:lastPrinted>
  <dcterms:created xsi:type="dcterms:W3CDTF">2009-05-18T12:38:47Z</dcterms:created>
  <dcterms:modified xsi:type="dcterms:W3CDTF">2012-06-15T14:30:58Z</dcterms:modified>
</cp:coreProperties>
</file>